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 id="2147483693" r:id="rId2"/>
  </p:sldMasterIdLst>
  <p:notesMasterIdLst>
    <p:notesMasterId r:id="rId36"/>
  </p:notesMasterIdLst>
  <p:sldIdLst>
    <p:sldId id="256" r:id="rId3"/>
    <p:sldId id="257" r:id="rId4"/>
    <p:sldId id="260" r:id="rId5"/>
    <p:sldId id="261" r:id="rId6"/>
    <p:sldId id="263" r:id="rId7"/>
    <p:sldId id="265" r:id="rId8"/>
    <p:sldId id="271" r:id="rId9"/>
    <p:sldId id="272" r:id="rId10"/>
    <p:sldId id="273" r:id="rId11"/>
    <p:sldId id="274" r:id="rId12"/>
    <p:sldId id="275" r:id="rId13"/>
    <p:sldId id="277" r:id="rId14"/>
    <p:sldId id="282" r:id="rId15"/>
    <p:sldId id="283" r:id="rId16"/>
    <p:sldId id="284" r:id="rId17"/>
    <p:sldId id="326" r:id="rId18"/>
    <p:sldId id="327" r:id="rId19"/>
    <p:sldId id="330" r:id="rId20"/>
    <p:sldId id="333" r:id="rId21"/>
    <p:sldId id="336" r:id="rId22"/>
    <p:sldId id="337" r:id="rId23"/>
    <p:sldId id="340" r:id="rId24"/>
    <p:sldId id="342" r:id="rId25"/>
    <p:sldId id="370" r:id="rId26"/>
    <p:sldId id="371" r:id="rId27"/>
    <p:sldId id="372" r:id="rId28"/>
    <p:sldId id="374" r:id="rId29"/>
    <p:sldId id="375" r:id="rId30"/>
    <p:sldId id="376" r:id="rId31"/>
    <p:sldId id="377" r:id="rId32"/>
    <p:sldId id="378" r:id="rId33"/>
    <p:sldId id="379" r:id="rId34"/>
    <p:sldId id="380" r:id="rId3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467F"/>
    <a:srgbClr val="003399"/>
    <a:srgbClr val="1C324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55" autoAdjust="0"/>
    <p:restoredTop sz="94592" autoAdjust="0"/>
  </p:normalViewPr>
  <p:slideViewPr>
    <p:cSldViewPr>
      <p:cViewPr varScale="1">
        <p:scale>
          <a:sx n="105" d="100"/>
          <a:sy n="105" d="100"/>
        </p:scale>
        <p:origin x="-612"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EAD42248-6B5B-4AFE-9149-CB77C8A67322}" type="datetimeFigureOut">
              <a:rPr lang="en-US" smtClean="0"/>
              <a:pPr/>
              <a:t>12/28/2018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DEB36889-B19D-4023-AF6C-EE9EDA4BF975}" type="slidenum">
              <a:rPr lang="en-US" smtClean="0"/>
              <a:pPr/>
              <a:t>‹#›</a:t>
            </a:fld>
            <a:endParaRPr lang="en-US"/>
          </a:p>
        </p:txBody>
      </p:sp>
    </p:spTree>
    <p:extLst>
      <p:ext uri="{BB962C8B-B14F-4D97-AF65-F5344CB8AC3E}">
        <p14:creationId xmlns="" xmlns:p14="http://schemas.microsoft.com/office/powerpoint/2010/main" val="3164048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Title 1"/>
          <p:cNvSpPr>
            <a:spLocks noGrp="1"/>
          </p:cNvSpPr>
          <p:nvPr>
            <p:ph type="title"/>
          </p:nvPr>
        </p:nvSpPr>
        <p:spPr>
          <a:xfrm>
            <a:off x="228600" y="137160"/>
            <a:ext cx="8686800" cy="685800"/>
          </a:xfrm>
          <a:prstGeom prst="rect">
            <a:avLst/>
          </a:prstGeom>
        </p:spPr>
        <p:txBody>
          <a:bodyPr anchor="ctr" anchorCtr="0">
            <a:normAutofit/>
          </a:bodyPr>
          <a:lstStyle>
            <a:lvl1pPr>
              <a:lnSpc>
                <a:spcPct val="80000"/>
              </a:lnSpc>
              <a:defRPr sz="2400" b="0">
                <a:solidFill>
                  <a:srgbClr val="00467F"/>
                </a:solidFill>
                <a:latin typeface="Cambria" panose="02040503050406030204" pitchFamily="18" charset="0"/>
              </a:defRPr>
            </a:lvl1pPr>
          </a:lstStyle>
          <a:p>
            <a:endParaRPr lang="en-US" dirty="0"/>
          </a:p>
        </p:txBody>
      </p:sp>
    </p:spTree>
    <p:extLst>
      <p:ext uri="{BB962C8B-B14F-4D97-AF65-F5344CB8AC3E}">
        <p14:creationId xmlns="" xmlns:p14="http://schemas.microsoft.com/office/powerpoint/2010/main" val="3001227440"/>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line title two columns">
    <p:spTree>
      <p:nvGrpSpPr>
        <p:cNvPr id="1" name=""/>
        <p:cNvGrpSpPr/>
        <p:nvPr/>
      </p:nvGrpSpPr>
      <p:grpSpPr>
        <a:xfrm>
          <a:off x="0" y="0"/>
          <a:ext cx="0" cy="0"/>
          <a:chOff x="0" y="0"/>
          <a:chExt cx="0" cy="0"/>
        </a:xfrm>
      </p:grpSpPr>
      <p:sp>
        <p:nvSpPr>
          <p:cNvPr id="16" name="Content Placeholder 2"/>
          <p:cNvSpPr>
            <a:spLocks noGrp="1"/>
          </p:cNvSpPr>
          <p:nvPr>
            <p:ph idx="14"/>
          </p:nvPr>
        </p:nvSpPr>
        <p:spPr>
          <a:xfrm>
            <a:off x="457200" y="1051560"/>
            <a:ext cx="4038600" cy="4953000"/>
          </a:xfrm>
          <a:prstGeom prst="rect">
            <a:avLst/>
          </a:prstGeom>
        </p:spPr>
        <p:txBody>
          <a:bodyPr/>
          <a:lstStyle>
            <a:lvl1pPr marL="284163" indent="-284163">
              <a:buFontTx/>
              <a:buBlip>
                <a:blip r:embed="rId2"/>
              </a:buBlip>
              <a:defRPr sz="2200">
                <a:latin typeface="+mn-lt"/>
                <a:ea typeface="Arial Unicode MS" panose="020B0604020202020204" pitchFamily="34" charset="-128"/>
                <a:cs typeface="Arial Unicode MS" panose="020B0604020202020204" pitchFamily="34" charset="-128"/>
              </a:defRPr>
            </a:lvl1pPr>
            <a:lvl2pPr marL="685800" indent="-284163">
              <a:buClr>
                <a:srgbClr val="004689"/>
              </a:buClr>
              <a:defRPr sz="1800">
                <a:latin typeface="+mn-lt"/>
                <a:ea typeface="Arial Unicode MS" panose="020B0604020202020204" pitchFamily="34" charset="-128"/>
                <a:cs typeface="Arial Unicode MS" panose="020B0604020202020204" pitchFamily="34" charset="-128"/>
              </a:defRPr>
            </a:lvl2pPr>
            <a:lvl3pPr marL="969963" indent="-228600">
              <a:buClr>
                <a:srgbClr val="00467F"/>
              </a:buClr>
              <a:defRPr sz="1800">
                <a:latin typeface="+mn-lt"/>
                <a:ea typeface="Arial Unicode MS" panose="020B0604020202020204" pitchFamily="34" charset="-128"/>
                <a:cs typeface="Arial Unicode MS" panose="020B0604020202020204" pitchFamily="34" charset="-128"/>
              </a:defRPr>
            </a:lvl3pPr>
            <a:lvl4pPr marL="1316038" indent="-228600">
              <a:buClr>
                <a:srgbClr val="00467F"/>
              </a:buClr>
              <a:tabLst>
                <a:tab pos="1371600" algn="l"/>
              </a:tabLst>
              <a:defRPr sz="1600">
                <a:latin typeface="+mn-lt"/>
                <a:ea typeface="Arial Unicode MS" panose="020B0604020202020204" pitchFamily="34" charset="-128"/>
                <a:cs typeface="Arial Unicode MS" panose="020B0604020202020204" pitchFamily="34" charset="-128"/>
              </a:defRPr>
            </a:lvl4pPr>
            <a:lvl5pPr marL="1600200" indent="-228600">
              <a:buClr>
                <a:srgbClr val="00467F"/>
              </a:buClr>
              <a:defRPr sz="1600">
                <a:latin typeface="+mn-lt"/>
                <a:ea typeface="Arial Unicode MS" panose="020B0604020202020204" pitchFamily="34" charset="-128"/>
                <a:cs typeface="Arial Unicode MS" panose="020B0604020202020204" pitchFamily="34" charset="-12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idx="15"/>
          </p:nvPr>
        </p:nvSpPr>
        <p:spPr>
          <a:xfrm>
            <a:off x="4648200" y="1051560"/>
            <a:ext cx="4038600" cy="4953000"/>
          </a:xfrm>
          <a:prstGeom prst="rect">
            <a:avLst/>
          </a:prstGeom>
        </p:spPr>
        <p:txBody>
          <a:bodyPr/>
          <a:lstStyle>
            <a:lvl1pPr marL="284163" indent="-284163">
              <a:buFontTx/>
              <a:buBlip>
                <a:blip r:embed="rId2"/>
              </a:buBlip>
              <a:defRPr sz="2200">
                <a:latin typeface="+mn-lt"/>
                <a:ea typeface="Arial Unicode MS" panose="020B0604020202020204" pitchFamily="34" charset="-128"/>
                <a:cs typeface="Arial Unicode MS" panose="020B0604020202020204" pitchFamily="34" charset="-128"/>
              </a:defRPr>
            </a:lvl1pPr>
            <a:lvl2pPr marL="685800" indent="-284163">
              <a:buClr>
                <a:srgbClr val="004689"/>
              </a:buClr>
              <a:defRPr sz="1800">
                <a:latin typeface="+mn-lt"/>
                <a:ea typeface="Arial Unicode MS" panose="020B0604020202020204" pitchFamily="34" charset="-128"/>
                <a:cs typeface="Arial Unicode MS" panose="020B0604020202020204" pitchFamily="34" charset="-128"/>
              </a:defRPr>
            </a:lvl2pPr>
            <a:lvl3pPr marL="969963" indent="-228600">
              <a:buClr>
                <a:srgbClr val="00467F"/>
              </a:buClr>
              <a:defRPr sz="1800">
                <a:latin typeface="+mn-lt"/>
                <a:ea typeface="Arial Unicode MS" panose="020B0604020202020204" pitchFamily="34" charset="-128"/>
                <a:cs typeface="Arial Unicode MS" panose="020B0604020202020204" pitchFamily="34" charset="-128"/>
              </a:defRPr>
            </a:lvl3pPr>
            <a:lvl4pPr marL="1316038" indent="-228600">
              <a:buClr>
                <a:srgbClr val="00467F"/>
              </a:buClr>
              <a:tabLst>
                <a:tab pos="1371600" algn="l"/>
              </a:tabLst>
              <a:defRPr sz="1600">
                <a:latin typeface="+mn-lt"/>
                <a:ea typeface="Arial Unicode MS" panose="020B0604020202020204" pitchFamily="34" charset="-128"/>
                <a:cs typeface="Arial Unicode MS" panose="020B0604020202020204" pitchFamily="34" charset="-128"/>
              </a:defRPr>
            </a:lvl4pPr>
            <a:lvl5pPr marL="1600200" indent="-228600">
              <a:buClr>
                <a:srgbClr val="00467F"/>
              </a:buClr>
              <a:defRPr sz="1600">
                <a:latin typeface="+mn-lt"/>
                <a:ea typeface="Arial Unicode MS" panose="020B0604020202020204" pitchFamily="34" charset="-128"/>
                <a:cs typeface="Arial Unicode MS" panose="020B0604020202020204" pitchFamily="34" charset="-12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p:cNvSpPr>
            <a:spLocks noGrp="1"/>
          </p:cNvSpPr>
          <p:nvPr>
            <p:ph type="title"/>
          </p:nvPr>
        </p:nvSpPr>
        <p:spPr>
          <a:xfrm>
            <a:off x="228600" y="137160"/>
            <a:ext cx="8686800" cy="685800"/>
          </a:xfrm>
          <a:prstGeom prst="rect">
            <a:avLst/>
          </a:prstGeom>
        </p:spPr>
        <p:txBody>
          <a:bodyPr anchor="ctr" anchorCtr="0">
            <a:normAutofit/>
          </a:bodyPr>
          <a:lstStyle>
            <a:lvl1pPr>
              <a:lnSpc>
                <a:spcPct val="80000"/>
              </a:lnSpc>
              <a:defRPr sz="2600" b="0">
                <a:solidFill>
                  <a:srgbClr val="00467F"/>
                </a:solidFill>
                <a:latin typeface="Cambria" panose="02040503050406030204" pitchFamily="18" charset="0"/>
              </a:defRPr>
            </a:lvl1pPr>
          </a:lstStyle>
          <a:p>
            <a:endParaRPr lang="en-US" dirty="0"/>
          </a:p>
        </p:txBody>
      </p:sp>
    </p:spTree>
    <p:extLst>
      <p:ext uri="{BB962C8B-B14F-4D97-AF65-F5344CB8AC3E}">
        <p14:creationId xmlns="" xmlns:p14="http://schemas.microsoft.com/office/powerpoint/2010/main" val="2961965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line title two columns with header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051560"/>
            <a:ext cx="4040188" cy="541060"/>
          </a:xfrm>
          <a:prstGeom prst="rect">
            <a:avLst/>
          </a:prstGeom>
        </p:spPr>
        <p:txBody>
          <a:bodyPr anchor="b"/>
          <a:lstStyle>
            <a:lvl1pPr marL="0" indent="0" algn="ctr">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Text Placeholder 2"/>
          <p:cNvSpPr>
            <a:spLocks noGrp="1"/>
          </p:cNvSpPr>
          <p:nvPr>
            <p:ph type="body" idx="14"/>
          </p:nvPr>
        </p:nvSpPr>
        <p:spPr>
          <a:xfrm>
            <a:off x="4648200" y="1051560"/>
            <a:ext cx="4040188" cy="541060"/>
          </a:xfrm>
          <a:prstGeom prst="rect">
            <a:avLst/>
          </a:prstGeom>
        </p:spPr>
        <p:txBody>
          <a:bodyPr anchor="b"/>
          <a:lstStyle>
            <a:lvl1pPr marL="0" indent="0" algn="ctr">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Content Placeholder 2"/>
          <p:cNvSpPr>
            <a:spLocks noGrp="1"/>
          </p:cNvSpPr>
          <p:nvPr>
            <p:ph idx="15"/>
          </p:nvPr>
        </p:nvSpPr>
        <p:spPr>
          <a:xfrm>
            <a:off x="457200" y="1600200"/>
            <a:ext cx="4038600" cy="4419600"/>
          </a:xfrm>
          <a:prstGeom prst="rect">
            <a:avLst/>
          </a:prstGeom>
        </p:spPr>
        <p:txBody>
          <a:bodyPr/>
          <a:lstStyle>
            <a:lvl1pPr marL="284163" indent="-284163">
              <a:buFontTx/>
              <a:buBlip>
                <a:blip r:embed="rId2"/>
              </a:buBlip>
              <a:defRPr sz="2200">
                <a:latin typeface="+mn-lt"/>
                <a:ea typeface="Arial Unicode MS" panose="020B0604020202020204" pitchFamily="34" charset="-128"/>
                <a:cs typeface="Arial Unicode MS" panose="020B0604020202020204" pitchFamily="34" charset="-128"/>
              </a:defRPr>
            </a:lvl1pPr>
            <a:lvl2pPr marL="685800" indent="-284163">
              <a:buClr>
                <a:srgbClr val="004689"/>
              </a:buClr>
              <a:defRPr sz="1800">
                <a:latin typeface="+mn-lt"/>
                <a:ea typeface="Arial Unicode MS" panose="020B0604020202020204" pitchFamily="34" charset="-128"/>
                <a:cs typeface="Arial Unicode MS" panose="020B0604020202020204" pitchFamily="34" charset="-128"/>
              </a:defRPr>
            </a:lvl2pPr>
            <a:lvl3pPr marL="969963" indent="-228600">
              <a:buClr>
                <a:srgbClr val="00467F"/>
              </a:buClr>
              <a:defRPr sz="1800">
                <a:latin typeface="+mn-lt"/>
                <a:ea typeface="Arial Unicode MS" panose="020B0604020202020204" pitchFamily="34" charset="-128"/>
                <a:cs typeface="Arial Unicode MS" panose="020B0604020202020204" pitchFamily="34" charset="-128"/>
              </a:defRPr>
            </a:lvl3pPr>
            <a:lvl4pPr marL="1316038" indent="-228600">
              <a:buClr>
                <a:srgbClr val="00467F"/>
              </a:buClr>
              <a:tabLst>
                <a:tab pos="1371600" algn="l"/>
              </a:tabLst>
              <a:defRPr sz="1600">
                <a:latin typeface="+mn-lt"/>
                <a:ea typeface="Arial Unicode MS" panose="020B0604020202020204" pitchFamily="34" charset="-128"/>
                <a:cs typeface="Arial Unicode MS" panose="020B0604020202020204" pitchFamily="34" charset="-128"/>
              </a:defRPr>
            </a:lvl4pPr>
            <a:lvl5pPr marL="1600200" indent="-228600">
              <a:buClr>
                <a:srgbClr val="00467F"/>
              </a:buClr>
              <a:defRPr sz="1600">
                <a:latin typeface="+mn-lt"/>
                <a:ea typeface="Arial Unicode MS" panose="020B0604020202020204" pitchFamily="34" charset="-128"/>
                <a:cs typeface="Arial Unicode MS" panose="020B0604020202020204" pitchFamily="34" charset="-12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6"/>
          </p:nvPr>
        </p:nvSpPr>
        <p:spPr>
          <a:xfrm>
            <a:off x="4648200" y="1600200"/>
            <a:ext cx="4038600" cy="4419600"/>
          </a:xfrm>
          <a:prstGeom prst="rect">
            <a:avLst/>
          </a:prstGeom>
        </p:spPr>
        <p:txBody>
          <a:bodyPr/>
          <a:lstStyle>
            <a:lvl1pPr marL="284163" indent="-284163">
              <a:buFontTx/>
              <a:buBlip>
                <a:blip r:embed="rId2"/>
              </a:buBlip>
              <a:defRPr sz="2200">
                <a:latin typeface="+mn-lt"/>
                <a:ea typeface="Arial Unicode MS" panose="020B0604020202020204" pitchFamily="34" charset="-128"/>
                <a:cs typeface="Arial Unicode MS" panose="020B0604020202020204" pitchFamily="34" charset="-128"/>
              </a:defRPr>
            </a:lvl1pPr>
            <a:lvl2pPr marL="685800" indent="-284163">
              <a:buClr>
                <a:srgbClr val="004689"/>
              </a:buClr>
              <a:defRPr sz="1800">
                <a:latin typeface="+mn-lt"/>
                <a:ea typeface="Arial Unicode MS" panose="020B0604020202020204" pitchFamily="34" charset="-128"/>
                <a:cs typeface="Arial Unicode MS" panose="020B0604020202020204" pitchFamily="34" charset="-128"/>
              </a:defRPr>
            </a:lvl2pPr>
            <a:lvl3pPr marL="969963" indent="-228600">
              <a:buClr>
                <a:srgbClr val="00467F"/>
              </a:buClr>
              <a:defRPr sz="1800">
                <a:latin typeface="+mn-lt"/>
                <a:ea typeface="Arial Unicode MS" panose="020B0604020202020204" pitchFamily="34" charset="-128"/>
                <a:cs typeface="Arial Unicode MS" panose="020B0604020202020204" pitchFamily="34" charset="-128"/>
              </a:defRPr>
            </a:lvl3pPr>
            <a:lvl4pPr marL="1316038" indent="-228600">
              <a:buClr>
                <a:srgbClr val="00467F"/>
              </a:buClr>
              <a:tabLst>
                <a:tab pos="1371600" algn="l"/>
              </a:tabLst>
              <a:defRPr sz="1600">
                <a:latin typeface="+mn-lt"/>
                <a:ea typeface="Arial Unicode MS" panose="020B0604020202020204" pitchFamily="34" charset="-128"/>
                <a:cs typeface="Arial Unicode MS" panose="020B0604020202020204" pitchFamily="34" charset="-128"/>
              </a:defRPr>
            </a:lvl4pPr>
            <a:lvl5pPr marL="1600200" indent="-228600">
              <a:buClr>
                <a:srgbClr val="00467F"/>
              </a:buClr>
              <a:defRPr sz="1600">
                <a:latin typeface="+mn-lt"/>
                <a:ea typeface="Arial Unicode MS" panose="020B0604020202020204" pitchFamily="34" charset="-128"/>
                <a:cs typeface="Arial Unicode MS" panose="020B0604020202020204" pitchFamily="34" charset="-12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p:cNvSpPr>
            <a:spLocks noGrp="1"/>
          </p:cNvSpPr>
          <p:nvPr>
            <p:ph type="title"/>
          </p:nvPr>
        </p:nvSpPr>
        <p:spPr>
          <a:xfrm>
            <a:off x="228600" y="137160"/>
            <a:ext cx="8686800" cy="685800"/>
          </a:xfrm>
          <a:prstGeom prst="rect">
            <a:avLst/>
          </a:prstGeom>
        </p:spPr>
        <p:txBody>
          <a:bodyPr anchor="ctr" anchorCtr="0">
            <a:normAutofit/>
          </a:bodyPr>
          <a:lstStyle>
            <a:lvl1pPr>
              <a:lnSpc>
                <a:spcPct val="80000"/>
              </a:lnSpc>
              <a:defRPr sz="2600" b="0">
                <a:solidFill>
                  <a:srgbClr val="00467F"/>
                </a:solidFill>
                <a:latin typeface="Cambria" panose="02040503050406030204" pitchFamily="18" charset="0"/>
              </a:defRPr>
            </a:lvl1pPr>
          </a:lstStyle>
          <a:p>
            <a:endParaRPr lang="en-US" dirty="0"/>
          </a:p>
        </p:txBody>
      </p:sp>
    </p:spTree>
    <p:extLst>
      <p:ext uri="{BB962C8B-B14F-4D97-AF65-F5344CB8AC3E}">
        <p14:creationId xmlns="" xmlns:p14="http://schemas.microsoft.com/office/powerpoint/2010/main" val="921584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228600" y="137160"/>
            <a:ext cx="8686800" cy="685800"/>
          </a:xfrm>
          <a:prstGeom prst="rect">
            <a:avLst/>
          </a:prstGeom>
        </p:spPr>
        <p:txBody>
          <a:bodyPr anchor="ctr" anchorCtr="0">
            <a:normAutofit/>
          </a:bodyPr>
          <a:lstStyle>
            <a:lvl1pPr>
              <a:lnSpc>
                <a:spcPct val="80000"/>
              </a:lnSpc>
              <a:defRPr sz="2600" b="0">
                <a:solidFill>
                  <a:srgbClr val="00467F"/>
                </a:solidFill>
                <a:latin typeface="Cambria" panose="02040503050406030204" pitchFamily="18" charset="0"/>
              </a:defRPr>
            </a:lvl1pPr>
          </a:lstStyle>
          <a:p>
            <a:endParaRPr lang="en-US" dirty="0"/>
          </a:p>
        </p:txBody>
      </p:sp>
    </p:spTree>
    <p:extLst>
      <p:ext uri="{BB962C8B-B14F-4D97-AF65-F5344CB8AC3E}">
        <p14:creationId xmlns="" xmlns:p14="http://schemas.microsoft.com/office/powerpoint/2010/main" val="2685713647"/>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No Title">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87942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de Text Box with Title">
    <p:spTree>
      <p:nvGrpSpPr>
        <p:cNvPr id="1" name=""/>
        <p:cNvGrpSpPr/>
        <p:nvPr/>
      </p:nvGrpSpPr>
      <p:grpSpPr>
        <a:xfrm>
          <a:off x="0" y="0"/>
          <a:ext cx="0" cy="0"/>
          <a:chOff x="0" y="0"/>
          <a:chExt cx="0" cy="0"/>
        </a:xfrm>
      </p:grpSpPr>
      <p:sp>
        <p:nvSpPr>
          <p:cNvPr id="12" name="Content Placeholder 2"/>
          <p:cNvSpPr>
            <a:spLocks noGrp="1"/>
          </p:cNvSpPr>
          <p:nvPr>
            <p:ph idx="14"/>
          </p:nvPr>
        </p:nvSpPr>
        <p:spPr>
          <a:xfrm>
            <a:off x="228600" y="1051560"/>
            <a:ext cx="4038600" cy="5029200"/>
          </a:xfrm>
          <a:prstGeom prst="rect">
            <a:avLst/>
          </a:prstGeom>
        </p:spPr>
        <p:txBody>
          <a:bodyPr/>
          <a:lstStyle>
            <a:lvl1pPr marL="284163" indent="-284163">
              <a:buFontTx/>
              <a:buBlip>
                <a:blip r:embed="rId2"/>
              </a:buBlip>
              <a:defRPr sz="2200">
                <a:latin typeface="+mn-lt"/>
                <a:ea typeface="Arial Unicode MS" panose="020B0604020202020204" pitchFamily="34" charset="-128"/>
                <a:cs typeface="Arial Unicode MS" panose="020B0604020202020204" pitchFamily="34" charset="-128"/>
              </a:defRPr>
            </a:lvl1pPr>
            <a:lvl2pPr marL="685800" indent="-284163">
              <a:buClr>
                <a:srgbClr val="004689"/>
              </a:buClr>
              <a:defRPr sz="1800">
                <a:latin typeface="+mn-lt"/>
                <a:ea typeface="Arial Unicode MS" panose="020B0604020202020204" pitchFamily="34" charset="-128"/>
                <a:cs typeface="Arial Unicode MS" panose="020B0604020202020204" pitchFamily="34" charset="-128"/>
              </a:defRPr>
            </a:lvl2pPr>
            <a:lvl3pPr marL="969963" indent="-228600">
              <a:buClr>
                <a:srgbClr val="00467F"/>
              </a:buClr>
              <a:defRPr sz="1800">
                <a:latin typeface="+mn-lt"/>
                <a:ea typeface="Arial Unicode MS" panose="020B0604020202020204" pitchFamily="34" charset="-128"/>
                <a:cs typeface="Arial Unicode MS" panose="020B0604020202020204" pitchFamily="34" charset="-128"/>
              </a:defRPr>
            </a:lvl3pPr>
            <a:lvl4pPr marL="1316038" indent="-228600">
              <a:buClr>
                <a:srgbClr val="00467F"/>
              </a:buClr>
              <a:tabLst>
                <a:tab pos="1371600" algn="l"/>
              </a:tabLst>
              <a:defRPr sz="1600">
                <a:latin typeface="+mn-lt"/>
                <a:ea typeface="Arial Unicode MS" panose="020B0604020202020204" pitchFamily="34" charset="-128"/>
                <a:cs typeface="Arial Unicode MS" panose="020B0604020202020204" pitchFamily="34" charset="-128"/>
              </a:defRPr>
            </a:lvl4pPr>
            <a:lvl5pPr marL="1600200" indent="-228600">
              <a:buClr>
                <a:srgbClr val="00467F"/>
              </a:buClr>
              <a:defRPr sz="1600">
                <a:latin typeface="+mn-lt"/>
                <a:ea typeface="Arial Unicode MS" panose="020B0604020202020204" pitchFamily="34" charset="-128"/>
                <a:cs typeface="Arial Unicode MS" panose="020B0604020202020204" pitchFamily="34" charset="-12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228600" y="137160"/>
            <a:ext cx="8686800" cy="685800"/>
          </a:xfrm>
          <a:prstGeom prst="rect">
            <a:avLst/>
          </a:prstGeom>
        </p:spPr>
        <p:txBody>
          <a:bodyPr anchor="ctr" anchorCtr="0">
            <a:normAutofit/>
          </a:bodyPr>
          <a:lstStyle>
            <a:lvl1pPr>
              <a:lnSpc>
                <a:spcPct val="80000"/>
              </a:lnSpc>
              <a:defRPr sz="2600" b="0">
                <a:solidFill>
                  <a:srgbClr val="00467F"/>
                </a:solidFill>
                <a:latin typeface="Cambria" panose="02040503050406030204" pitchFamily="18" charset="0"/>
              </a:defRPr>
            </a:lvl1pPr>
          </a:lstStyle>
          <a:p>
            <a:endParaRPr lang="en-US" dirty="0"/>
          </a:p>
        </p:txBody>
      </p:sp>
    </p:spTree>
    <p:extLst>
      <p:ext uri="{BB962C8B-B14F-4D97-AF65-F5344CB8AC3E}">
        <p14:creationId xmlns="" xmlns:p14="http://schemas.microsoft.com/office/powerpoint/2010/main" val="1396384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ide Text Box with Title">
    <p:spTree>
      <p:nvGrpSpPr>
        <p:cNvPr id="1" name=""/>
        <p:cNvGrpSpPr/>
        <p:nvPr/>
      </p:nvGrpSpPr>
      <p:grpSpPr>
        <a:xfrm>
          <a:off x="0" y="0"/>
          <a:ext cx="0" cy="0"/>
          <a:chOff x="0" y="0"/>
          <a:chExt cx="0" cy="0"/>
        </a:xfrm>
      </p:grpSpPr>
      <p:sp>
        <p:nvSpPr>
          <p:cNvPr id="8" name="Title 1"/>
          <p:cNvSpPr>
            <a:spLocks noGrp="1"/>
          </p:cNvSpPr>
          <p:nvPr>
            <p:ph type="title"/>
          </p:nvPr>
        </p:nvSpPr>
        <p:spPr>
          <a:xfrm>
            <a:off x="228600" y="137160"/>
            <a:ext cx="8686800" cy="685800"/>
          </a:xfrm>
          <a:prstGeom prst="rect">
            <a:avLst/>
          </a:prstGeom>
        </p:spPr>
        <p:txBody>
          <a:bodyPr anchor="ctr" anchorCtr="0">
            <a:normAutofit/>
          </a:bodyPr>
          <a:lstStyle>
            <a:lvl1pPr>
              <a:lnSpc>
                <a:spcPct val="80000"/>
              </a:lnSpc>
              <a:defRPr sz="2600" b="0">
                <a:solidFill>
                  <a:srgbClr val="00467F"/>
                </a:solidFill>
                <a:latin typeface="Cambria" panose="02040503050406030204" pitchFamily="18" charset="0"/>
              </a:defRPr>
            </a:lvl1pPr>
          </a:lstStyle>
          <a:p>
            <a:endParaRPr lang="en-US" dirty="0"/>
          </a:p>
        </p:txBody>
      </p:sp>
      <p:sp>
        <p:nvSpPr>
          <p:cNvPr id="4" name="Content Placeholder 2"/>
          <p:cNvSpPr>
            <a:spLocks noGrp="1"/>
          </p:cNvSpPr>
          <p:nvPr>
            <p:ph idx="15"/>
          </p:nvPr>
        </p:nvSpPr>
        <p:spPr>
          <a:xfrm>
            <a:off x="4876800" y="1066800"/>
            <a:ext cx="4038600" cy="5029200"/>
          </a:xfrm>
          <a:prstGeom prst="rect">
            <a:avLst/>
          </a:prstGeom>
        </p:spPr>
        <p:txBody>
          <a:bodyPr/>
          <a:lstStyle>
            <a:lvl1pPr marL="284163" indent="-284163">
              <a:buFontTx/>
              <a:buBlip>
                <a:blip r:embed="rId2"/>
              </a:buBlip>
              <a:defRPr sz="2200">
                <a:latin typeface="+mn-lt"/>
                <a:ea typeface="Arial Unicode MS" panose="020B0604020202020204" pitchFamily="34" charset="-128"/>
                <a:cs typeface="Arial Unicode MS" panose="020B0604020202020204" pitchFamily="34" charset="-128"/>
              </a:defRPr>
            </a:lvl1pPr>
            <a:lvl2pPr marL="685800" indent="-284163">
              <a:buClr>
                <a:srgbClr val="004689"/>
              </a:buClr>
              <a:defRPr sz="1800">
                <a:latin typeface="+mn-lt"/>
                <a:ea typeface="Arial Unicode MS" panose="020B0604020202020204" pitchFamily="34" charset="-128"/>
                <a:cs typeface="Arial Unicode MS" panose="020B0604020202020204" pitchFamily="34" charset="-128"/>
              </a:defRPr>
            </a:lvl2pPr>
            <a:lvl3pPr marL="969963" indent="-228600">
              <a:buClr>
                <a:srgbClr val="00467F"/>
              </a:buClr>
              <a:defRPr sz="1800">
                <a:latin typeface="+mn-lt"/>
                <a:ea typeface="Arial Unicode MS" panose="020B0604020202020204" pitchFamily="34" charset="-128"/>
                <a:cs typeface="Arial Unicode MS" panose="020B0604020202020204" pitchFamily="34" charset="-128"/>
              </a:defRPr>
            </a:lvl3pPr>
            <a:lvl4pPr marL="1316038" indent="-228600">
              <a:buClr>
                <a:srgbClr val="00467F"/>
              </a:buClr>
              <a:tabLst>
                <a:tab pos="1371600" algn="l"/>
              </a:tabLst>
              <a:defRPr sz="1600">
                <a:latin typeface="+mn-lt"/>
                <a:ea typeface="Arial Unicode MS" panose="020B0604020202020204" pitchFamily="34" charset="-128"/>
                <a:cs typeface="Arial Unicode MS" panose="020B0604020202020204" pitchFamily="34" charset="-128"/>
              </a:defRPr>
            </a:lvl4pPr>
            <a:lvl5pPr marL="1600200" indent="-228600">
              <a:buClr>
                <a:srgbClr val="00467F"/>
              </a:buClr>
              <a:defRPr sz="1600">
                <a:latin typeface="+mn-lt"/>
                <a:ea typeface="Arial Unicode MS" panose="020B0604020202020204" pitchFamily="34" charset="-128"/>
                <a:cs typeface="Arial Unicode MS" panose="020B0604020202020204" pitchFamily="34" charset="-12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1246519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One-Line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191000"/>
          </a:xfrm>
          <a:prstGeom prst="rect">
            <a:avLst/>
          </a:prstGeom>
        </p:spPr>
        <p:txBody>
          <a:bodyPr/>
          <a:lstStyle>
            <a:lvl1pPr marL="228600" indent="-228600">
              <a:buFontTx/>
              <a:buBlip>
                <a:blip r:embed="rId2"/>
              </a:buBlip>
              <a:defRPr sz="2600">
                <a:latin typeface="+mn-lt"/>
                <a:ea typeface="Arial Unicode MS" panose="020B0604020202020204" pitchFamily="34" charset="-128"/>
                <a:cs typeface="Arial Unicode MS" panose="020B0604020202020204" pitchFamily="34" charset="-128"/>
              </a:defRPr>
            </a:lvl1pPr>
            <a:lvl2pPr marL="685800" indent="-284163">
              <a:buClr>
                <a:srgbClr val="004689"/>
              </a:buClr>
              <a:defRPr sz="2400">
                <a:latin typeface="+mn-lt"/>
                <a:ea typeface="Arial Unicode MS" panose="020B0604020202020204" pitchFamily="34" charset="-128"/>
                <a:cs typeface="Arial Unicode MS" panose="020B0604020202020204" pitchFamily="34" charset="-128"/>
              </a:defRPr>
            </a:lvl2pPr>
            <a:lvl3pPr marL="969963" indent="-228600">
              <a:buClr>
                <a:srgbClr val="00467F"/>
              </a:buClr>
              <a:defRPr>
                <a:latin typeface="+mn-lt"/>
                <a:ea typeface="Arial Unicode MS" panose="020B0604020202020204" pitchFamily="34" charset="-128"/>
                <a:cs typeface="Arial Unicode MS" panose="020B0604020202020204" pitchFamily="34" charset="-128"/>
              </a:defRPr>
            </a:lvl3pPr>
            <a:lvl4pPr marL="1316038" indent="-228600">
              <a:buClr>
                <a:srgbClr val="00467F"/>
              </a:buClr>
              <a:tabLst>
                <a:tab pos="1371600" algn="l"/>
              </a:tabLst>
              <a:defRPr>
                <a:latin typeface="+mn-lt"/>
                <a:ea typeface="Arial Unicode MS" panose="020B0604020202020204" pitchFamily="34" charset="-128"/>
                <a:cs typeface="Arial Unicode MS" panose="020B0604020202020204" pitchFamily="34" charset="-128"/>
              </a:defRPr>
            </a:lvl4pPr>
            <a:lvl5pPr marL="1600200" indent="-228600">
              <a:buClr>
                <a:srgbClr val="00467F"/>
              </a:buClr>
              <a:defRPr>
                <a:latin typeface="+mn-lt"/>
                <a:ea typeface="Arial Unicode MS" panose="020B0604020202020204" pitchFamily="34" charset="-128"/>
                <a:cs typeface="Arial Unicode MS" panose="020B0604020202020204" pitchFamily="34" charset="-12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457200" y="1066800"/>
            <a:ext cx="8229600" cy="584775"/>
          </a:xfrm>
          <a:prstGeom prst="rect">
            <a:avLst/>
          </a:prstGeom>
        </p:spPr>
        <p:txBody>
          <a:bodyPr anchor="t" anchorCtr="0">
            <a:spAutoFit/>
          </a:bodyPr>
          <a:lstStyle>
            <a:lvl1pPr>
              <a:defRPr sz="3200">
                <a:solidFill>
                  <a:srgbClr val="00467F"/>
                </a:solidFill>
                <a:latin typeface="Cambria" panose="02040503050406030204" pitchFamily="18" charset="0"/>
              </a:defRPr>
            </a:lvl1pPr>
          </a:lstStyle>
          <a:p>
            <a:endParaRPr lang="en-US" dirty="0"/>
          </a:p>
        </p:txBody>
      </p:sp>
    </p:spTree>
    <p:extLst>
      <p:ext uri="{BB962C8B-B14F-4D97-AF65-F5344CB8AC3E}">
        <p14:creationId xmlns="" xmlns:p14="http://schemas.microsoft.com/office/powerpoint/2010/main" val="3975885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83771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10" cstate="print">
            <a:extLst>
              <a:ext uri="{28A0092B-C50C-407E-A947-70E740481C1C}">
                <a14:useLocalDpi xmlns="" xmlns:a14="http://schemas.microsoft.com/office/drawing/2010/main" val="0"/>
              </a:ext>
            </a:extLst>
          </a:blip>
          <a:stretch>
            <a:fillRect/>
          </a:stretch>
        </p:blipFill>
        <p:spPr>
          <a:xfrm>
            <a:off x="0" y="0"/>
            <a:ext cx="9143643" cy="6858000"/>
          </a:xfrm>
          <a:prstGeom prst="rect">
            <a:avLst/>
          </a:prstGeom>
        </p:spPr>
      </p:pic>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D61D69-409D-433A-9FE2-A05A5C9945B2}" type="datetime1">
              <a:rPr lang="en-US" smtClean="0"/>
              <a:pPr/>
              <a:t>12/28/2018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8B8E29-CC5C-4B18-A2D5-765387473472}" type="slidenum">
              <a:rPr lang="en-US" smtClean="0"/>
              <a:pPr/>
              <a:t>‹#›</a:t>
            </a:fld>
            <a:endParaRPr lang="en-US"/>
          </a:p>
        </p:txBody>
      </p:sp>
      <p:sp>
        <p:nvSpPr>
          <p:cNvPr id="8" name="TextBox 7"/>
          <p:cNvSpPr txBox="1"/>
          <p:nvPr userDrawn="1"/>
        </p:nvSpPr>
        <p:spPr>
          <a:xfrm>
            <a:off x="5410199" y="6290846"/>
            <a:ext cx="3733621" cy="338554"/>
          </a:xfrm>
          <a:prstGeom prst="rect">
            <a:avLst/>
          </a:prstGeom>
          <a:noFill/>
        </p:spPr>
        <p:txBody>
          <a:bodyPr wrap="square" rtlCol="0">
            <a:spAutoFit/>
          </a:bodyPr>
          <a:lstStyle/>
          <a:p>
            <a:pPr marL="112713" marR="0" indent="-112713" algn="l" defTabSz="914400" rtl="0" eaLnBrk="1" fontAlgn="auto" latinLnBrk="0" hangingPunct="1">
              <a:lnSpc>
                <a:spcPct val="100000"/>
              </a:lnSpc>
              <a:spcBef>
                <a:spcPts val="0"/>
              </a:spcBef>
              <a:spcAft>
                <a:spcPts val="0"/>
              </a:spcAft>
              <a:buClrTx/>
              <a:buSzTx/>
              <a:buFontTx/>
              <a:buNone/>
              <a:tabLst/>
              <a:defRPr/>
            </a:pPr>
            <a:r>
              <a:rPr lang="en-US" sz="800" b="0" kern="1200" dirty="0">
                <a:solidFill>
                  <a:srgbClr val="00467F"/>
                </a:solidFill>
                <a:effectLst/>
                <a:latin typeface="Corbel" panose="020B0503020204020204" pitchFamily="34" charset="0"/>
                <a:ea typeface="+mn-ea"/>
                <a:cs typeface="+mn-cs"/>
              </a:rPr>
              <a:t>© American College of Surgeons </a:t>
            </a:r>
            <a:r>
              <a:rPr lang="en-US" sz="700" b="0" kern="1200" dirty="0">
                <a:solidFill>
                  <a:srgbClr val="00467F"/>
                </a:solidFill>
                <a:effectLst/>
                <a:latin typeface="Calibri" panose="020F0502020204030204" pitchFamily="34" charset="0"/>
                <a:ea typeface="+mn-ea"/>
                <a:cs typeface="+mn-cs"/>
              </a:rPr>
              <a:t>2018</a:t>
            </a:r>
            <a:r>
              <a:rPr lang="en-US" sz="800" b="0" kern="1200" dirty="0">
                <a:solidFill>
                  <a:srgbClr val="00467F"/>
                </a:solidFill>
                <a:effectLst/>
                <a:latin typeface="Corbel" panose="020B0503020204020204" pitchFamily="34" charset="0"/>
                <a:ea typeface="+mn-ea"/>
                <a:cs typeface="+mn-cs"/>
              </a:rPr>
              <a:t>—Content cannot be reproduced or repurposed without written permission of the American College of Surgeons.</a:t>
            </a:r>
          </a:p>
        </p:txBody>
      </p:sp>
      <p:sp>
        <p:nvSpPr>
          <p:cNvPr id="10" name="Slide Number Placeholder 5"/>
          <p:cNvSpPr txBox="1">
            <a:spLocks/>
          </p:cNvSpPr>
          <p:nvPr userDrawn="1"/>
        </p:nvSpPr>
        <p:spPr>
          <a:xfrm>
            <a:off x="7086600" y="6629400"/>
            <a:ext cx="2057400" cy="228600"/>
          </a:xfrm>
          <a:prstGeom prst="rect">
            <a:avLst/>
          </a:prstGeom>
        </p:spPr>
        <p:txBody>
          <a:bodyPr/>
          <a:lstStyle>
            <a:defPPr>
              <a:defRPr lang="en-US"/>
            </a:defPPr>
            <a:lvl1pPr marL="0" algn="r" defTabSz="914400" rtl="0" eaLnBrk="1" latinLnBrk="0" hangingPunct="1">
              <a:defRPr sz="900" kern="1200">
                <a:solidFill>
                  <a:srgbClr val="0046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38B8E29-CC5C-4B18-A2D5-765387473472}" type="slidenum">
              <a:rPr lang="en-US" smtClean="0"/>
              <a:pPr/>
              <a:t>‹#›</a:t>
            </a:fld>
            <a:endParaRPr lang="en-US" dirty="0"/>
          </a:p>
        </p:txBody>
      </p:sp>
    </p:spTree>
    <p:extLst>
      <p:ext uri="{BB962C8B-B14F-4D97-AF65-F5344CB8AC3E}">
        <p14:creationId xmlns="" xmlns:p14="http://schemas.microsoft.com/office/powerpoint/2010/main" val="3387851771"/>
      </p:ext>
    </p:extLst>
  </p:cSld>
  <p:clrMap bg1="lt1" tx1="dk1" bg2="lt2" tx2="dk2" accent1="accent1" accent2="accent2" accent3="accent3" accent4="accent4" accent5="accent5" accent6="accent6" hlink="hlink" folHlink="folHlink"/>
  <p:sldLayoutIdLst>
    <p:sldLayoutId id="2147483698" r:id="rId1"/>
    <p:sldLayoutId id="2147483684" r:id="rId2"/>
    <p:sldLayoutId id="2147483685" r:id="rId3"/>
    <p:sldLayoutId id="2147483686" r:id="rId4"/>
    <p:sldLayoutId id="2147483687" r:id="rId5"/>
    <p:sldLayoutId id="2147483689" r:id="rId6"/>
    <p:sldLayoutId id="2147483697" r:id="rId7"/>
    <p:sldLayoutId id="2147483695" r:id="rId8"/>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178" y="0"/>
            <a:ext cx="9143643" cy="6858000"/>
          </a:xfrm>
          <a:prstGeom prst="rect">
            <a:avLst/>
          </a:prstGeom>
        </p:spPr>
      </p:pic>
      <p:sp>
        <p:nvSpPr>
          <p:cNvPr id="4" name="TextBox 3"/>
          <p:cNvSpPr txBox="1"/>
          <p:nvPr userDrawn="1"/>
        </p:nvSpPr>
        <p:spPr>
          <a:xfrm>
            <a:off x="0" y="6647462"/>
            <a:ext cx="9143642" cy="215444"/>
          </a:xfrm>
          <a:prstGeom prst="rect">
            <a:avLst/>
          </a:prstGeom>
          <a:noFill/>
        </p:spPr>
        <p:txBody>
          <a:bodyPr wrap="square" rtlCol="0">
            <a:spAutoFit/>
          </a:bodyPr>
          <a:lstStyle/>
          <a:p>
            <a:pPr marL="112713" marR="0" indent="-112713" algn="ctr" defTabSz="914400" rtl="0" eaLnBrk="1" fontAlgn="auto" latinLnBrk="0" hangingPunct="1">
              <a:lnSpc>
                <a:spcPct val="100000"/>
              </a:lnSpc>
              <a:spcBef>
                <a:spcPts val="0"/>
              </a:spcBef>
              <a:spcAft>
                <a:spcPts val="0"/>
              </a:spcAft>
              <a:buClrTx/>
              <a:buSzTx/>
              <a:buFontTx/>
              <a:buNone/>
              <a:tabLst/>
              <a:defRPr/>
            </a:pPr>
            <a:r>
              <a:rPr lang="en-US" sz="800" b="0" kern="1200" dirty="0">
                <a:solidFill>
                  <a:srgbClr val="00467F"/>
                </a:solidFill>
                <a:effectLst/>
                <a:latin typeface="Corbel" panose="020B0503020204020204" pitchFamily="34" charset="0"/>
                <a:ea typeface="+mn-ea"/>
                <a:cs typeface="+mn-cs"/>
              </a:rPr>
              <a:t>© American College of Surgeons </a:t>
            </a:r>
            <a:r>
              <a:rPr lang="en-US" sz="700" b="0" kern="1200" dirty="0">
                <a:solidFill>
                  <a:srgbClr val="00467F"/>
                </a:solidFill>
                <a:effectLst/>
                <a:latin typeface="Calibri" panose="020F0502020204030204" pitchFamily="34" charset="0"/>
                <a:ea typeface="+mn-ea"/>
                <a:cs typeface="+mn-cs"/>
              </a:rPr>
              <a:t>2018</a:t>
            </a:r>
            <a:r>
              <a:rPr lang="en-US" sz="800" b="0" kern="1200" dirty="0">
                <a:solidFill>
                  <a:srgbClr val="00467F"/>
                </a:solidFill>
                <a:effectLst/>
                <a:latin typeface="Corbel" panose="020B0503020204020204" pitchFamily="34" charset="0"/>
                <a:ea typeface="+mn-ea"/>
                <a:cs typeface="+mn-cs"/>
              </a:rPr>
              <a:t>—Content cannot be reproduced or repurposed without written permission of the American College of Surgeons.</a:t>
            </a:r>
          </a:p>
        </p:txBody>
      </p:sp>
    </p:spTree>
    <p:extLst>
      <p:ext uri="{BB962C8B-B14F-4D97-AF65-F5344CB8AC3E}">
        <p14:creationId xmlns="" xmlns:p14="http://schemas.microsoft.com/office/powerpoint/2010/main" val="2120320913"/>
      </p:ext>
    </p:extLst>
  </p:cSld>
  <p:clrMap bg1="lt1" tx1="dk1" bg2="lt2" tx2="dk2" accent1="accent1" accent2="accent2" accent3="accent3" accent4="accent4" accent5="accent5" accent6="accent6" hlink="hlink" folHlink="folHlink"/>
  <p:sldLayoutIdLst>
    <p:sldLayoutId id="2147483699"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6200" y="5486400"/>
            <a:ext cx="987425" cy="987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Title 14"/>
          <p:cNvSpPr txBox="1">
            <a:spLocks/>
          </p:cNvSpPr>
          <p:nvPr/>
        </p:nvSpPr>
        <p:spPr>
          <a:xfrm>
            <a:off x="228600" y="4114800"/>
            <a:ext cx="8686800" cy="381000"/>
          </a:xfrm>
          <a:prstGeom prst="rect">
            <a:avLst/>
          </a:prstGeom>
          <a:noFill/>
        </p:spPr>
        <p:txBody>
          <a:bodyPr>
            <a:noAutofit/>
          </a:bodyPr>
          <a:lstStyle>
            <a:lvl1pPr algn="ctr" defTabSz="914400" rtl="0" eaLnBrk="1" latinLnBrk="0" hangingPunct="1">
              <a:spcBef>
                <a:spcPct val="0"/>
              </a:spcBef>
              <a:buNone/>
              <a:defRPr sz="2000" kern="1200">
                <a:solidFill>
                  <a:srgbClr val="00467F"/>
                </a:solidFill>
                <a:latin typeface="+mn-lt"/>
                <a:ea typeface="+mj-ea"/>
                <a:cs typeface="+mj-cs"/>
              </a:defRPr>
            </a:lvl1pPr>
          </a:lstStyle>
          <a:p>
            <a:r>
              <a:rPr lang="en-US" sz="2800" dirty="0"/>
              <a:t>Wayne HealthCare
</a:t>
            </a:r>
          </a:p>
        </p:txBody>
      </p:sp>
      <p:sp>
        <p:nvSpPr>
          <p:cNvPr id="6" name="Title 14"/>
          <p:cNvSpPr txBox="1">
            <a:spLocks/>
          </p:cNvSpPr>
          <p:nvPr/>
        </p:nvSpPr>
        <p:spPr>
          <a:xfrm>
            <a:off x="228600" y="4572000"/>
            <a:ext cx="8686800" cy="381000"/>
          </a:xfrm>
          <a:prstGeom prst="rect">
            <a:avLst/>
          </a:prstGeom>
          <a:noFill/>
        </p:spPr>
        <p:txBody>
          <a:bodyPr>
            <a:normAutofit fontScale="52500" lnSpcReduction="20000"/>
          </a:bodyPr>
          <a:lstStyle>
            <a:lvl1pPr algn="ctr" defTabSz="914400" rtl="0" eaLnBrk="1" latinLnBrk="0" hangingPunct="1">
              <a:spcBef>
                <a:spcPct val="0"/>
              </a:spcBef>
              <a:buNone/>
              <a:defRPr sz="2000" kern="1200">
                <a:solidFill>
                  <a:srgbClr val="00467F"/>
                </a:solidFill>
                <a:latin typeface="+mn-lt"/>
                <a:ea typeface="+mj-ea"/>
                <a:cs typeface="+mj-cs"/>
              </a:defRPr>
            </a:lvl1pPr>
          </a:lstStyle>
          <a:p>
            <a:r>
              <a:rPr lang="en-US" dirty="0"/>
              <a:t>6411400
</a:t>
            </a:r>
          </a:p>
        </p:txBody>
      </p:sp>
      <p:pic>
        <p:nvPicPr>
          <p:cNvPr id="9" name="Picture 8"/>
          <p:cNvPicPr>
            <a:picLocks noChangeAspect="1"/>
          </p:cNvPicPr>
          <p:nvPr/>
        </p:nvPicPr>
        <p:blipFill>
          <a:blip r:embed="rId3" cstate="print">
            <a:clrChange>
              <a:clrFrom>
                <a:srgbClr val="000000">
                  <a:alpha val="0"/>
                </a:srgbClr>
              </a:clrFrom>
              <a:clrTo>
                <a:srgbClr val="000000">
                  <a:alpha val="0"/>
                </a:srgbClr>
              </a:clrTo>
            </a:clrChange>
            <a:extLst>
              <a:ext uri="{28A0092B-C50C-407E-A947-70E740481C1C}">
                <a14:useLocalDpi xmlns="" xmlns:a14="http://schemas.microsoft.com/office/drawing/2010/main" val="0"/>
              </a:ext>
            </a:extLst>
          </a:blip>
          <a:stretch>
            <a:fillRect/>
          </a:stretch>
        </p:blipFill>
        <p:spPr>
          <a:xfrm>
            <a:off x="1289888" y="1900482"/>
            <a:ext cx="6564224" cy="2194560"/>
          </a:xfrm>
          <a:prstGeom prst="rect">
            <a:avLst/>
          </a:prstGeom>
        </p:spPr>
      </p:pic>
      <p:sp>
        <p:nvSpPr>
          <p:cNvPr id="11" name="Title 9"/>
          <p:cNvSpPr txBox="1">
            <a:spLocks/>
          </p:cNvSpPr>
          <p:nvPr/>
        </p:nvSpPr>
        <p:spPr>
          <a:xfrm>
            <a:off x="2514600" y="5969317"/>
            <a:ext cx="2922337" cy="609600"/>
          </a:xfrm>
          <a:prstGeom prst="rect">
            <a:avLst/>
          </a:prstGeom>
        </p:spPr>
        <p:txBody>
          <a:bodyPr>
            <a:noAutofit/>
          </a:bodyPr>
          <a:lstStyle>
            <a:lvl1pPr algn="ctr" defTabSz="914400" rtl="0" eaLnBrk="1" latinLnBrk="0" hangingPunct="1">
              <a:spcBef>
                <a:spcPct val="0"/>
              </a:spcBef>
              <a:buNone/>
              <a:defRPr sz="2000" kern="1200">
                <a:solidFill>
                  <a:srgbClr val="00467F"/>
                </a:solidFill>
                <a:latin typeface="+mn-lt"/>
                <a:ea typeface="+mj-ea"/>
                <a:cs typeface="+mj-cs"/>
              </a:defRPr>
            </a:lvl1pPr>
          </a:lstStyle>
          <a:p>
            <a:r>
              <a:rPr lang="en-US" sz="3200" b="1" dirty="0"/>
              <a:t>Annual Report</a:t>
            </a:r>
            <a:endParaRPr lang="en-US" sz="3200" dirty="0"/>
          </a:p>
        </p:txBody>
      </p:sp>
      <p:sp>
        <p:nvSpPr>
          <p:cNvPr id="2" name="TextBox 1"/>
          <p:cNvSpPr txBox="1"/>
          <p:nvPr/>
        </p:nvSpPr>
        <p:spPr>
          <a:xfrm>
            <a:off x="5257800" y="5967729"/>
            <a:ext cx="1600200" cy="1077218"/>
          </a:xfrm>
          <a:prstGeom prst="rect">
            <a:avLst/>
          </a:prstGeom>
          <a:noFill/>
        </p:spPr>
        <p:txBody>
          <a:bodyPr wrap="square" rtlCol="0">
            <a:spAutoFit/>
          </a:bodyPr>
          <a:lstStyle/>
          <a:p>
            <a:r>
              <a:rPr lang="en-US" sz="3200" b="1" smtClean="0">
                <a:solidFill>
                  <a:srgbClr val="00467F"/>
                </a:solidFill>
              </a:rPr>
              <a:t>2018</a:t>
            </a:r>
            <a:r>
              <a:rPr lang="en-US" sz="3200" b="1" dirty="0">
                <a:solidFill>
                  <a:srgbClr val="00467F"/>
                </a:solidFill>
              </a:rPr>
              <a:t>
</a:t>
            </a:r>
            <a:endParaRPr lang="en-US" sz="3200" dirty="0">
              <a:solidFill>
                <a:srgbClr val="00467F"/>
              </a:solidFill>
            </a:endParaRPr>
          </a:p>
        </p:txBody>
      </p:sp>
      <p:sp>
        <p:nvSpPr>
          <p:cNvPr id="10" name="TextBox 9"/>
          <p:cNvSpPr txBox="1"/>
          <p:nvPr/>
        </p:nvSpPr>
        <p:spPr>
          <a:xfrm>
            <a:off x="6477000" y="6169223"/>
            <a:ext cx="2209800" cy="307777"/>
          </a:xfrm>
          <a:prstGeom prst="rect">
            <a:avLst/>
          </a:prstGeom>
          <a:noFill/>
        </p:spPr>
        <p:txBody>
          <a:bodyPr wrap="square" rtlCol="0">
            <a:spAutoFit/>
          </a:bodyPr>
          <a:lstStyle/>
          <a:p>
            <a:r>
              <a:rPr lang="en-US" sz="1400" dirty="0">
                <a:solidFill>
                  <a:srgbClr val="00467F"/>
                </a:solidFill>
              </a:rPr>
              <a:t>Updated March 2018
</a:t>
            </a:r>
          </a:p>
        </p:txBody>
      </p:sp>
      <p:sp>
        <p:nvSpPr>
          <p:cNvPr id="12" name="Text Box 10"/>
          <p:cNvSpPr txBox="1">
            <a:spLocks noChangeArrowheads="1"/>
          </p:cNvSpPr>
          <p:nvPr/>
        </p:nvSpPr>
        <p:spPr bwMode="auto">
          <a:xfrm>
            <a:off x="2729831" y="4876800"/>
            <a:ext cx="3684337" cy="400110"/>
          </a:xfrm>
          <a:prstGeom prst="rect">
            <a:avLst/>
          </a:prstGeom>
          <a:noFill/>
          <a:ln>
            <a:noFill/>
          </a:ln>
          <a:effectLs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dirty="0">
                <a:solidFill>
                  <a:srgbClr val="00467F"/>
                </a:solidFill>
              </a:rPr>
              <a:t>Greenville, OH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228600" y="137160"/>
            <a:ext cx="8686800" cy="685800"/>
          </a:xfrm>
          <a:prstGeom prst="rect">
            <a:avLst/>
          </a:prstGeom>
        </p:spPr>
        <p:txBody>
          <a:bodyPr anchor="ctr" anchorCtr="0">
            <a:normAutofit/>
          </a:bodyPr>
          <a:lstStyle>
            <a:lvl1pPr>
              <a:lnSpc>
                <a:spcPct val="80000"/>
              </a:lnSpc>
              <a:defRPr sz="2400" b="0">
                <a:solidFill>
                  <a:srgbClr val="00467F"/>
                </a:solidFill>
                <a:latin typeface="Cambria" panose="02040503050406030204" pitchFamily="18" charset="0"/>
              </a:defRPr>
            </a:lvl1pPr>
          </a:lstStyle>
          <a:p>
            <a:r>
              <a:rPr lang="en-US"/>
              <a:t>BREAST, 2015, HT: Adjuvant hormonal therapy for hormone receptor positive breast cancer (NQF 0220 - Accountability)</a:t>
            </a:r>
          </a:p>
        </p:txBody>
      </p:sp>
      <p:pic>
        <p:nvPicPr>
          <p:cNvPr id="10" name="Picture 9"/>
          <p:cNvPicPr>
            <a:picLocks noChangeAspect="1"/>
          </p:cNvPicPr>
          <p:nvPr/>
        </p:nvPicPr>
        <p:blipFill>
          <a:blip r:embed="rId2" cstate="print"/>
          <a:stretch>
            <a:fillRect/>
          </a:stretch>
        </p:blipFill>
        <p:spPr>
          <a:xfrm>
            <a:off x="25400" y="914400"/>
            <a:ext cx="9093200" cy="5181600"/>
          </a:xfrm>
          <a:prstGeom prst="rect">
            <a:avLst/>
          </a:prstGeom>
        </p:spPr>
      </p:pic>
      <p:pic>
        <p:nvPicPr>
          <p:cNvPr id="2" name="Picture 1">
            <a:extLst>
              <a:ext uri="{FF2B5EF4-FFF2-40B4-BE49-F238E27FC236}">
                <a16:creationId xmlns="" xmlns:a16="http://schemas.microsoft.com/office/drawing/2014/main" id="{237EE7A0-D422-4114-9363-BAAC76DD3C7E}"/>
              </a:ext>
            </a:extLst>
          </p:cNvPr>
          <p:cNvPicPr>
            <a:picLocks noChangeAspect="1"/>
          </p:cNvPicPr>
          <p:nvPr/>
        </p:nvPicPr>
        <p:blipFill>
          <a:blip r:embed="rId3" cstate="print"/>
          <a:stretch>
            <a:fillRect/>
          </a:stretch>
        </p:blipFill>
        <p:spPr>
          <a:xfrm>
            <a:off x="6019800" y="1219200"/>
            <a:ext cx="1530229" cy="2877561"/>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228600" y="137160"/>
            <a:ext cx="8686800" cy="685800"/>
          </a:xfrm>
          <a:prstGeom prst="rect">
            <a:avLst/>
          </a:prstGeom>
        </p:spPr>
        <p:txBody>
          <a:bodyPr anchor="ctr" anchorCtr="0">
            <a:normAutofit/>
          </a:bodyPr>
          <a:lstStyle>
            <a:lvl1pPr>
              <a:lnSpc>
                <a:spcPct val="80000"/>
              </a:lnSpc>
              <a:defRPr sz="2400" b="0">
                <a:solidFill>
                  <a:srgbClr val="00467F"/>
                </a:solidFill>
                <a:latin typeface="Cambria" panose="02040503050406030204" pitchFamily="18" charset="0"/>
              </a:defRPr>
            </a:lvl1pPr>
          </a:lstStyle>
          <a:p>
            <a:r>
              <a:rPr lang="en-US"/>
              <a:t>BREAST, 2015, BCS: Breast conserving surgery rate (Surveillance)</a:t>
            </a:r>
          </a:p>
        </p:txBody>
      </p:sp>
      <p:pic>
        <p:nvPicPr>
          <p:cNvPr id="10" name="Picture 9"/>
          <p:cNvPicPr>
            <a:picLocks noChangeAspect="1"/>
          </p:cNvPicPr>
          <p:nvPr/>
        </p:nvPicPr>
        <p:blipFill>
          <a:blip r:embed="rId2" cstate="print"/>
          <a:stretch>
            <a:fillRect/>
          </a:stretch>
        </p:blipFill>
        <p:spPr>
          <a:xfrm>
            <a:off x="25400" y="914400"/>
            <a:ext cx="9093200" cy="5181600"/>
          </a:xfrm>
          <a:prstGeom prst="rect">
            <a:avLst/>
          </a:prstGeom>
        </p:spPr>
      </p:pic>
      <p:pic>
        <p:nvPicPr>
          <p:cNvPr id="2" name="Picture 1">
            <a:extLst>
              <a:ext uri="{FF2B5EF4-FFF2-40B4-BE49-F238E27FC236}">
                <a16:creationId xmlns="" xmlns:a16="http://schemas.microsoft.com/office/drawing/2014/main" id="{C5163036-37FF-46D7-B430-10345EF928DA}"/>
              </a:ext>
            </a:extLst>
          </p:cNvPr>
          <p:cNvPicPr>
            <a:picLocks noChangeAspect="1"/>
          </p:cNvPicPr>
          <p:nvPr/>
        </p:nvPicPr>
        <p:blipFill>
          <a:blip r:embed="rId3" cstate="print"/>
          <a:stretch>
            <a:fillRect/>
          </a:stretch>
        </p:blipFill>
        <p:spPr>
          <a:xfrm>
            <a:off x="7239000" y="2057400"/>
            <a:ext cx="1372939" cy="2581781"/>
          </a:xfrm>
          <a:prstGeom prst="rect">
            <a:avLst/>
          </a:prstGeom>
        </p:spPr>
      </p:pic>
      <p:sp>
        <p:nvSpPr>
          <p:cNvPr id="5" name="TextBox 4">
            <a:extLst>
              <a:ext uri="{FF2B5EF4-FFF2-40B4-BE49-F238E27FC236}">
                <a16:creationId xmlns="" xmlns:a16="http://schemas.microsoft.com/office/drawing/2014/main" id="{AD6C005A-C1FF-4364-A686-AF93E40EB869}"/>
              </a:ext>
            </a:extLst>
          </p:cNvPr>
          <p:cNvSpPr txBox="1"/>
          <p:nvPr/>
        </p:nvSpPr>
        <p:spPr>
          <a:xfrm>
            <a:off x="3505200" y="3276600"/>
            <a:ext cx="3831084" cy="830997"/>
          </a:xfrm>
          <a:prstGeom prst="rect">
            <a:avLst/>
          </a:prstGeom>
          <a:noFill/>
        </p:spPr>
        <p:txBody>
          <a:bodyPr wrap="square" rtlCol="0">
            <a:spAutoFit/>
          </a:bodyPr>
          <a:lstStyle/>
          <a:p>
            <a:pPr algn="ctr"/>
            <a:r>
              <a:rPr lang="en-US" sz="1600" b="1" dirty="0">
                <a:solidFill>
                  <a:srgbClr val="FF0000"/>
                </a:solidFill>
              </a:rPr>
              <a:t>The national percentage of women having</a:t>
            </a:r>
          </a:p>
          <a:p>
            <a:pPr algn="ctr"/>
            <a:r>
              <a:rPr lang="en-US" sz="1600" b="1" dirty="0">
                <a:solidFill>
                  <a:srgbClr val="FF0000"/>
                </a:solidFill>
              </a:rPr>
              <a:t>breast conservation is 66.3%. In our facility, 84.6% had breast conservation.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228600" y="137160"/>
            <a:ext cx="8686800" cy="685800"/>
          </a:xfrm>
          <a:prstGeom prst="rect">
            <a:avLst/>
          </a:prstGeom>
        </p:spPr>
        <p:txBody>
          <a:bodyPr anchor="ctr" anchorCtr="0">
            <a:normAutofit fontScale="90000"/>
          </a:bodyPr>
          <a:lstStyle>
            <a:lvl1pPr>
              <a:lnSpc>
                <a:spcPct val="80000"/>
              </a:lnSpc>
              <a:defRPr sz="2400" b="0">
                <a:solidFill>
                  <a:srgbClr val="00467F"/>
                </a:solidFill>
                <a:latin typeface="Cambria" panose="02040503050406030204" pitchFamily="18" charset="0"/>
              </a:defRPr>
            </a:lvl1pPr>
          </a:lstStyle>
          <a:p>
            <a:r>
              <a:rPr lang="en-US"/>
              <a:t>BREAST, 2015, nBx: Image or palpation-guided needle biopsy (core or FNA) is performed for the diagnosis of breast cancer (Quality Improvement)</a:t>
            </a:r>
          </a:p>
        </p:txBody>
      </p:sp>
      <p:pic>
        <p:nvPicPr>
          <p:cNvPr id="10" name="Picture 9"/>
          <p:cNvPicPr>
            <a:picLocks noChangeAspect="1"/>
          </p:cNvPicPr>
          <p:nvPr/>
        </p:nvPicPr>
        <p:blipFill>
          <a:blip r:embed="rId2" cstate="print"/>
          <a:stretch>
            <a:fillRect/>
          </a:stretch>
        </p:blipFill>
        <p:spPr>
          <a:xfrm>
            <a:off x="25400" y="914400"/>
            <a:ext cx="9093200" cy="5181600"/>
          </a:xfrm>
          <a:prstGeom prst="rect">
            <a:avLst/>
          </a:prstGeom>
        </p:spPr>
      </p:pic>
      <p:pic>
        <p:nvPicPr>
          <p:cNvPr id="2" name="Picture 1">
            <a:extLst>
              <a:ext uri="{FF2B5EF4-FFF2-40B4-BE49-F238E27FC236}">
                <a16:creationId xmlns="" xmlns:a16="http://schemas.microsoft.com/office/drawing/2014/main" id="{B7595889-CA62-4617-8034-E7E17FE3EDA7}"/>
              </a:ext>
            </a:extLst>
          </p:cNvPr>
          <p:cNvPicPr>
            <a:picLocks noChangeAspect="1"/>
          </p:cNvPicPr>
          <p:nvPr/>
        </p:nvPicPr>
        <p:blipFill>
          <a:blip r:embed="rId3" cstate="print"/>
          <a:stretch>
            <a:fillRect/>
          </a:stretch>
        </p:blipFill>
        <p:spPr>
          <a:xfrm>
            <a:off x="6629400" y="1143000"/>
            <a:ext cx="1530229" cy="2877561"/>
          </a:xfrm>
          <a:prstGeom prst="rect">
            <a:avLst/>
          </a:prstGeom>
        </p:spPr>
      </p:pic>
      <p:sp>
        <p:nvSpPr>
          <p:cNvPr id="6" name="TextBox 5">
            <a:extLst>
              <a:ext uri="{FF2B5EF4-FFF2-40B4-BE49-F238E27FC236}">
                <a16:creationId xmlns="" xmlns:a16="http://schemas.microsoft.com/office/drawing/2014/main" id="{C6B0D2C7-9FA5-459E-973F-F090EB47DAC8}"/>
              </a:ext>
            </a:extLst>
          </p:cNvPr>
          <p:cNvSpPr txBox="1"/>
          <p:nvPr/>
        </p:nvSpPr>
        <p:spPr>
          <a:xfrm>
            <a:off x="1600200" y="2596565"/>
            <a:ext cx="5722440" cy="830997"/>
          </a:xfrm>
          <a:prstGeom prst="rect">
            <a:avLst/>
          </a:prstGeom>
          <a:noFill/>
        </p:spPr>
        <p:txBody>
          <a:bodyPr wrap="none" rtlCol="0">
            <a:spAutoFit/>
          </a:bodyPr>
          <a:lstStyle/>
          <a:p>
            <a:pPr algn="ctr"/>
            <a:r>
              <a:rPr lang="en-US" sz="1600" b="1" dirty="0">
                <a:solidFill>
                  <a:srgbClr val="FF0000"/>
                </a:solidFill>
              </a:rPr>
              <a:t>Initial diagnosis of breast cancer by needle biopsy is preferred for </a:t>
            </a:r>
          </a:p>
          <a:p>
            <a:pPr algn="ctr"/>
            <a:r>
              <a:rPr lang="en-US" sz="1600" b="1" dirty="0">
                <a:solidFill>
                  <a:srgbClr val="FF0000"/>
                </a:solidFill>
              </a:rPr>
              <a:t>many reasons. 100% of our patients in 2015 were diagnosed by </a:t>
            </a:r>
          </a:p>
          <a:p>
            <a:pPr algn="ctr"/>
            <a:r>
              <a:rPr lang="en-US" sz="1600" b="1" dirty="0">
                <a:solidFill>
                  <a:srgbClr val="FF0000"/>
                </a:solidFill>
              </a:rPr>
              <a:t>needle biopsy.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838200"/>
            <a:ext cx="8229600" cy="5257800"/>
          </a:xfrm>
        </p:spPr>
        <p:txBody>
          <a:bodyPr/>
          <a:lstStyle/>
          <a:p>
            <a:pPr marL="284163" indent="-284163"/>
            <a:r>
              <a:rPr lang="en-US" sz="2400" b="1" dirty="0">
                <a:solidFill>
                  <a:srgbClr val="003399"/>
                </a:solidFill>
              </a:rPr>
              <a:t>ACT:</a:t>
            </a:r>
            <a:r>
              <a:rPr lang="en-US" sz="2400" dirty="0">
                <a:solidFill>
                  <a:srgbClr val="003399"/>
                </a:solidFill>
              </a:rPr>
              <a:t> Adjuvant chemotherapy for lymph node positive colon cancer (NQF 0223 – Accountability)</a:t>
            </a:r>
          </a:p>
          <a:p>
            <a:pPr marL="284163" indent="-284163"/>
            <a:endParaRPr lang="en-US" sz="2400" dirty="0">
              <a:solidFill>
                <a:srgbClr val="003399"/>
              </a:solidFill>
            </a:endParaRPr>
          </a:p>
          <a:p>
            <a:pPr marL="284163" indent="-284163"/>
            <a:r>
              <a:rPr lang="en-US" sz="2400" b="1" dirty="0">
                <a:solidFill>
                  <a:srgbClr val="003399"/>
                </a:solidFill>
              </a:rPr>
              <a:t>12RLN:</a:t>
            </a:r>
            <a:r>
              <a:rPr lang="en-US" sz="2400" dirty="0">
                <a:solidFill>
                  <a:srgbClr val="003399"/>
                </a:solidFill>
              </a:rPr>
              <a:t> At least 12 lymph nodes are removed and examined as part of primary colon cancer resection (NQF 0225 – Quality Improvement)</a:t>
            </a:r>
          </a:p>
          <a:p>
            <a:pPr marL="284163" indent="-284163"/>
            <a:endParaRPr lang="en-US" sz="2400" dirty="0"/>
          </a:p>
          <a:p>
            <a:pPr marL="284163" indent="-284163"/>
            <a:endParaRPr lang="en-US" sz="2400" dirty="0"/>
          </a:p>
          <a:p>
            <a:pPr marL="284163" indent="-284163"/>
            <a:endParaRPr lang="en-US" sz="2400" dirty="0"/>
          </a:p>
          <a:p>
            <a:pPr marL="284163" indent="-284163"/>
            <a:endParaRPr lang="en-US" sz="2400" dirty="0"/>
          </a:p>
          <a:p>
            <a:pPr marL="0" lvl="0" indent="0">
              <a:buNone/>
            </a:pPr>
            <a:r>
              <a:rPr lang="en-US" sz="2400" b="1" dirty="0">
                <a:solidFill>
                  <a:srgbClr val="003399"/>
                </a:solidFill>
              </a:rPr>
              <a:t>NQF = </a:t>
            </a:r>
            <a:r>
              <a:rPr lang="en-US" sz="2400" dirty="0">
                <a:solidFill>
                  <a:srgbClr val="003399"/>
                </a:solidFill>
              </a:rPr>
              <a:t>National Quality Forum Endorsed Measure</a:t>
            </a:r>
          </a:p>
          <a:p>
            <a:pPr marL="228600" indent="-228600"/>
            <a:endParaRPr lang="en-US" dirty="0"/>
          </a:p>
        </p:txBody>
      </p:sp>
      <p:sp>
        <p:nvSpPr>
          <p:cNvPr id="5" name="Title 4"/>
          <p:cNvSpPr>
            <a:spLocks noGrp="1"/>
          </p:cNvSpPr>
          <p:nvPr>
            <p:ph type="title"/>
          </p:nvPr>
        </p:nvSpPr>
        <p:spPr>
          <a:xfrm>
            <a:off x="457200" y="152400"/>
            <a:ext cx="8229600" cy="523220"/>
          </a:xfrm>
        </p:spPr>
        <p:txBody>
          <a:bodyPr anchor="t"/>
          <a:lstStyle/>
          <a:p>
            <a:pPr>
              <a:lnSpc>
                <a:spcPct val="100000"/>
              </a:lnSpc>
            </a:pPr>
            <a:r>
              <a:rPr lang="en-US" sz="2800" dirty="0"/>
              <a:t>Quality Measure Reports - Colon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228600" y="137160"/>
            <a:ext cx="8686800" cy="685800"/>
          </a:xfrm>
          <a:prstGeom prst="rect">
            <a:avLst/>
          </a:prstGeom>
        </p:spPr>
        <p:txBody>
          <a:bodyPr anchor="ctr" anchorCtr="0">
            <a:normAutofit/>
          </a:bodyPr>
          <a:lstStyle>
            <a:lvl1pPr>
              <a:lnSpc>
                <a:spcPct val="80000"/>
              </a:lnSpc>
              <a:defRPr sz="2400" b="0">
                <a:solidFill>
                  <a:srgbClr val="00467F"/>
                </a:solidFill>
                <a:latin typeface="Cambria" panose="02040503050406030204" pitchFamily="18" charset="0"/>
              </a:defRPr>
            </a:lvl1pPr>
          </a:lstStyle>
          <a:p>
            <a:r>
              <a:rPr lang="en-US"/>
              <a:t>COLON, 2015, ACT: Adjuvant chemotherapy for lymph node positive colon cancer  (NQF 0223 - Accountability)</a:t>
            </a:r>
          </a:p>
        </p:txBody>
      </p:sp>
      <p:pic>
        <p:nvPicPr>
          <p:cNvPr id="10" name="Picture 9"/>
          <p:cNvPicPr>
            <a:picLocks noChangeAspect="1"/>
          </p:cNvPicPr>
          <p:nvPr/>
        </p:nvPicPr>
        <p:blipFill>
          <a:blip r:embed="rId2" cstate="print"/>
          <a:stretch>
            <a:fillRect/>
          </a:stretch>
        </p:blipFill>
        <p:spPr>
          <a:xfrm>
            <a:off x="25400" y="914400"/>
            <a:ext cx="9093200" cy="5181600"/>
          </a:xfrm>
          <a:prstGeom prst="rect">
            <a:avLst/>
          </a:prstGeom>
        </p:spPr>
      </p:pic>
      <p:pic>
        <p:nvPicPr>
          <p:cNvPr id="2" name="Picture 1">
            <a:extLst>
              <a:ext uri="{FF2B5EF4-FFF2-40B4-BE49-F238E27FC236}">
                <a16:creationId xmlns="" xmlns:a16="http://schemas.microsoft.com/office/drawing/2014/main" id="{686E7F33-9FB3-4AB6-B118-270CC40D944A}"/>
              </a:ext>
            </a:extLst>
          </p:cNvPr>
          <p:cNvPicPr>
            <a:picLocks noChangeAspect="1"/>
          </p:cNvPicPr>
          <p:nvPr/>
        </p:nvPicPr>
        <p:blipFill>
          <a:blip r:embed="rId3" cstate="print"/>
          <a:stretch>
            <a:fillRect/>
          </a:stretch>
        </p:blipFill>
        <p:spPr>
          <a:xfrm>
            <a:off x="4495800" y="1219200"/>
            <a:ext cx="1530229" cy="2877561"/>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228600" y="137160"/>
            <a:ext cx="8686800" cy="685800"/>
          </a:xfrm>
          <a:prstGeom prst="rect">
            <a:avLst/>
          </a:prstGeom>
        </p:spPr>
        <p:txBody>
          <a:bodyPr anchor="ctr" anchorCtr="0">
            <a:normAutofit fontScale="90000"/>
          </a:bodyPr>
          <a:lstStyle>
            <a:lvl1pPr>
              <a:lnSpc>
                <a:spcPct val="80000"/>
              </a:lnSpc>
              <a:defRPr sz="2400" b="0">
                <a:solidFill>
                  <a:srgbClr val="00467F"/>
                </a:solidFill>
                <a:latin typeface="Cambria" panose="02040503050406030204" pitchFamily="18" charset="0"/>
              </a:defRPr>
            </a:lvl1pPr>
          </a:lstStyle>
          <a:p>
            <a:r>
              <a:rPr lang="en-US"/>
              <a:t>COLON, 2015, 12RL: At least 12 regional lymph nodes removed and pathologically examined for resected colon cancer (NQF 0225 - Quality Improvement)</a:t>
            </a:r>
          </a:p>
        </p:txBody>
      </p:sp>
      <p:pic>
        <p:nvPicPr>
          <p:cNvPr id="10" name="Picture 9"/>
          <p:cNvPicPr>
            <a:picLocks noChangeAspect="1"/>
          </p:cNvPicPr>
          <p:nvPr/>
        </p:nvPicPr>
        <p:blipFill>
          <a:blip r:embed="rId2" cstate="print"/>
          <a:stretch>
            <a:fillRect/>
          </a:stretch>
        </p:blipFill>
        <p:spPr>
          <a:xfrm>
            <a:off x="25400" y="914400"/>
            <a:ext cx="9093200" cy="5181600"/>
          </a:xfrm>
          <a:prstGeom prst="rect">
            <a:avLst/>
          </a:prstGeom>
        </p:spPr>
      </p:pic>
      <p:pic>
        <p:nvPicPr>
          <p:cNvPr id="3" name="Picture 2">
            <a:extLst>
              <a:ext uri="{FF2B5EF4-FFF2-40B4-BE49-F238E27FC236}">
                <a16:creationId xmlns="" xmlns:a16="http://schemas.microsoft.com/office/drawing/2014/main" id="{9E86244D-44ED-4450-B834-88E2E13D14E1}"/>
              </a:ext>
            </a:extLst>
          </p:cNvPr>
          <p:cNvPicPr>
            <a:picLocks noChangeAspect="1"/>
          </p:cNvPicPr>
          <p:nvPr/>
        </p:nvPicPr>
        <p:blipFill>
          <a:blip r:embed="rId3" cstate="print"/>
          <a:stretch>
            <a:fillRect/>
          </a:stretch>
        </p:blipFill>
        <p:spPr>
          <a:xfrm>
            <a:off x="533400" y="3200400"/>
            <a:ext cx="1301629" cy="1654262"/>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228600" y="137160"/>
            <a:ext cx="8686800" cy="685800"/>
          </a:xfrm>
          <a:prstGeom prst="rect">
            <a:avLst/>
          </a:prstGeom>
        </p:spPr>
        <p:txBody>
          <a:bodyPr anchor="ctr" anchorCtr="0">
            <a:normAutofit/>
          </a:bodyPr>
          <a:lstStyle>
            <a:lvl1pPr>
              <a:lnSpc>
                <a:spcPct val="80000"/>
              </a:lnSpc>
              <a:defRPr sz="2400" b="0">
                <a:solidFill>
                  <a:srgbClr val="00467F"/>
                </a:solidFill>
                <a:latin typeface="Cambria" panose="02040503050406030204" pitchFamily="18" charset="0"/>
              </a:defRPr>
            </a:lvl1pPr>
          </a:lstStyle>
          <a:p>
            <a:r>
              <a:rPr lang="en-US"/>
              <a:t>Stage Distribution - Breast Cancer Diagnosed in 2015,                                                My Facility vs. All CoC</a:t>
            </a:r>
          </a:p>
        </p:txBody>
      </p:sp>
      <p:pic>
        <p:nvPicPr>
          <p:cNvPr id="10" name="Picture 9"/>
          <p:cNvPicPr>
            <a:picLocks noChangeAspect="1"/>
          </p:cNvPicPr>
          <p:nvPr/>
        </p:nvPicPr>
        <p:blipFill>
          <a:blip r:embed="rId2" cstate="print"/>
          <a:stretch>
            <a:fillRect/>
          </a:stretch>
        </p:blipFill>
        <p:spPr>
          <a:xfrm>
            <a:off x="25400" y="914400"/>
            <a:ext cx="9093200" cy="51816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228600" y="137160"/>
            <a:ext cx="8686800" cy="685800"/>
          </a:xfrm>
          <a:prstGeom prst="rect">
            <a:avLst/>
          </a:prstGeom>
        </p:spPr>
        <p:txBody>
          <a:bodyPr anchor="ctr" anchorCtr="0">
            <a:normAutofit/>
          </a:bodyPr>
          <a:lstStyle>
            <a:lvl1pPr>
              <a:lnSpc>
                <a:spcPct val="80000"/>
              </a:lnSpc>
              <a:defRPr sz="2400" b="0">
                <a:solidFill>
                  <a:srgbClr val="00467F"/>
                </a:solidFill>
                <a:latin typeface="Cambria" panose="02040503050406030204" pitchFamily="18" charset="0"/>
              </a:defRPr>
            </a:lvl1pPr>
          </a:lstStyle>
          <a:p>
            <a:r>
              <a:rPr lang="en-US"/>
              <a:t>In/Out Migration Breast Cancer, 2013 - 2015 - My Facility</a:t>
            </a:r>
          </a:p>
        </p:txBody>
      </p:sp>
      <p:pic>
        <p:nvPicPr>
          <p:cNvPr id="10" name="Picture 9"/>
          <p:cNvPicPr>
            <a:picLocks noChangeAspect="1"/>
          </p:cNvPicPr>
          <p:nvPr/>
        </p:nvPicPr>
        <p:blipFill>
          <a:blip r:embed="rId2" cstate="print"/>
          <a:stretch>
            <a:fillRect/>
          </a:stretch>
        </p:blipFill>
        <p:spPr>
          <a:xfrm>
            <a:off x="25400" y="914400"/>
            <a:ext cx="9093200" cy="51816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228600" y="137160"/>
            <a:ext cx="8686800" cy="685800"/>
          </a:xfrm>
          <a:prstGeom prst="rect">
            <a:avLst/>
          </a:prstGeom>
        </p:spPr>
        <p:txBody>
          <a:bodyPr anchor="ctr" anchorCtr="0">
            <a:normAutofit/>
          </a:bodyPr>
          <a:lstStyle>
            <a:lvl1pPr>
              <a:lnSpc>
                <a:spcPct val="80000"/>
              </a:lnSpc>
              <a:defRPr sz="2400" b="0">
                <a:solidFill>
                  <a:srgbClr val="00467F"/>
                </a:solidFill>
                <a:latin typeface="Cambria" panose="02040503050406030204" pitchFamily="18" charset="0"/>
              </a:defRPr>
            </a:lvl1pPr>
          </a:lstStyle>
          <a:p>
            <a:r>
              <a:rPr lang="en-US"/>
              <a:t>Distance Traveled - Breast Cancer, 2015 - My Facility</a:t>
            </a:r>
          </a:p>
        </p:txBody>
      </p:sp>
      <p:pic>
        <p:nvPicPr>
          <p:cNvPr id="10" name="Picture 9"/>
          <p:cNvPicPr>
            <a:picLocks noChangeAspect="1"/>
          </p:cNvPicPr>
          <p:nvPr/>
        </p:nvPicPr>
        <p:blipFill>
          <a:blip r:embed="rId2" cstate="print"/>
          <a:stretch>
            <a:fillRect/>
          </a:stretch>
        </p:blipFill>
        <p:spPr>
          <a:xfrm>
            <a:off x="25400" y="914400"/>
            <a:ext cx="9093200" cy="51816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228600" y="137160"/>
            <a:ext cx="8686800" cy="685800"/>
          </a:xfrm>
          <a:prstGeom prst="rect">
            <a:avLst/>
          </a:prstGeom>
        </p:spPr>
        <p:txBody>
          <a:bodyPr anchor="ctr" anchorCtr="0">
            <a:normAutofit fontScale="90000"/>
          </a:bodyPr>
          <a:lstStyle>
            <a:lvl1pPr>
              <a:lnSpc>
                <a:spcPct val="80000"/>
              </a:lnSpc>
              <a:defRPr sz="2400" b="0">
                <a:solidFill>
                  <a:srgbClr val="00467F"/>
                </a:solidFill>
                <a:latin typeface="Cambria" panose="02040503050406030204" pitchFamily="18" charset="0"/>
              </a:defRPr>
            </a:lvl1pPr>
          </a:lstStyle>
          <a:p>
            <a:r>
              <a:rPr lang="en-US"/>
              <a:t>Days to First Treatment Quartiles Breast Cancer: Cases Diagnosed at My Facility or Elsewhere; Treated at My Facility, 2015</a:t>
            </a:r>
          </a:p>
        </p:txBody>
      </p:sp>
      <p:pic>
        <p:nvPicPr>
          <p:cNvPr id="10" name="Picture 9"/>
          <p:cNvPicPr>
            <a:picLocks noChangeAspect="1"/>
          </p:cNvPicPr>
          <p:nvPr/>
        </p:nvPicPr>
        <p:blipFill>
          <a:blip r:embed="rId2" cstate="print"/>
          <a:stretch>
            <a:fillRect/>
          </a:stretch>
        </p:blipFill>
        <p:spPr>
          <a:xfrm>
            <a:off x="25400" y="914400"/>
            <a:ext cx="9093200" cy="51816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137160"/>
            <a:ext cx="8686800" cy="685800"/>
          </a:xfrm>
        </p:spPr>
        <p:txBody>
          <a:bodyPr>
            <a:normAutofit/>
          </a:bodyPr>
          <a:lstStyle/>
          <a:p>
            <a:r>
              <a:rPr lang="en-US" sz="2800" dirty="0"/>
              <a:t>Cancer Quality Improvement Program (CQIP)</a:t>
            </a:r>
          </a:p>
        </p:txBody>
      </p:sp>
      <p:sp>
        <p:nvSpPr>
          <p:cNvPr id="2" name="TextBox 1"/>
          <p:cNvSpPr txBox="1"/>
          <p:nvPr/>
        </p:nvSpPr>
        <p:spPr>
          <a:xfrm>
            <a:off x="304800" y="762000"/>
            <a:ext cx="8458200" cy="3231654"/>
          </a:xfrm>
          <a:prstGeom prst="rect">
            <a:avLst/>
          </a:prstGeom>
          <a:noFill/>
        </p:spPr>
        <p:txBody>
          <a:bodyPr wrap="square" rtlCol="0">
            <a:spAutoFit/>
          </a:bodyPr>
          <a:lstStyle/>
          <a:p>
            <a:pPr marL="285750" indent="-285750">
              <a:spcBef>
                <a:spcPts val="0"/>
              </a:spcBef>
              <a:spcAft>
                <a:spcPts val="600"/>
              </a:spcAft>
              <a:buFont typeface="Arial" panose="020B0604020202020204" pitchFamily="34" charset="0"/>
              <a:buChar char="•"/>
            </a:pPr>
            <a:r>
              <a:rPr lang="en-US" sz="2100" dirty="0">
                <a:solidFill>
                  <a:srgbClr val="00467F"/>
                </a:solidFill>
              </a:rPr>
              <a:t>A data-driven, process and outcomes-based cancer quality improvement initiative</a:t>
            </a:r>
          </a:p>
          <a:p>
            <a:pPr marL="285750" indent="-285750">
              <a:spcBef>
                <a:spcPts val="0"/>
              </a:spcBef>
              <a:spcAft>
                <a:spcPts val="600"/>
              </a:spcAft>
              <a:buFont typeface="Arial" panose="020B0604020202020204" pitchFamily="34" charset="0"/>
              <a:buChar char="•"/>
            </a:pPr>
            <a:r>
              <a:rPr lang="en-US" sz="2100" dirty="0">
                <a:solidFill>
                  <a:srgbClr val="00467F"/>
                </a:solidFill>
              </a:rPr>
              <a:t>Confidentially reports to 1,500 individual CoC-accredited hospitals their data as entered in NCDB (including comparisons with national data from all CoC-accredited programs)</a:t>
            </a:r>
          </a:p>
          <a:p>
            <a:pPr marL="285750" indent="-285750">
              <a:spcBef>
                <a:spcPts val="0"/>
              </a:spcBef>
              <a:spcAft>
                <a:spcPts val="600"/>
              </a:spcAft>
              <a:buFont typeface="Arial" panose="020B0604020202020204" pitchFamily="34" charset="0"/>
              <a:buChar char="•"/>
            </a:pPr>
            <a:r>
              <a:rPr lang="en-US" sz="2100" dirty="0">
                <a:solidFill>
                  <a:srgbClr val="00467F"/>
                </a:solidFill>
              </a:rPr>
              <a:t>PDF download provides information to support the reports, technical details, report creation, and scientific justification and references for quality measures </a:t>
            </a:r>
          </a:p>
          <a:p>
            <a:pPr marL="285750" indent="-285750">
              <a:spcBef>
                <a:spcPts val="0"/>
              </a:spcBef>
              <a:buFont typeface="Arial" panose="020B0604020202020204" pitchFamily="34" charset="0"/>
              <a:buChar char="•"/>
            </a:pPr>
            <a:r>
              <a:rPr lang="en-US" sz="2100" dirty="0">
                <a:solidFill>
                  <a:srgbClr val="00467F"/>
                </a:solidFill>
              </a:rPr>
              <a:t>2017 release provides CoC-accredited facilities with data on:</a:t>
            </a:r>
          </a:p>
        </p:txBody>
      </p:sp>
      <p:sp>
        <p:nvSpPr>
          <p:cNvPr id="3" name="TextBox 2"/>
          <p:cNvSpPr txBox="1"/>
          <p:nvPr/>
        </p:nvSpPr>
        <p:spPr>
          <a:xfrm>
            <a:off x="304800" y="3962400"/>
            <a:ext cx="8305800" cy="2031325"/>
          </a:xfrm>
          <a:prstGeom prst="rect">
            <a:avLst/>
          </a:prstGeom>
          <a:noFill/>
        </p:spPr>
        <p:txBody>
          <a:bodyPr wrap="square" rtlCol="0">
            <a:spAutoFit/>
          </a:bodyPr>
          <a:lstStyle/>
          <a:p>
            <a:pPr marL="630237" lvl="1" indent="-285750">
              <a:buFont typeface="Wingdings" panose="05000000000000000000" pitchFamily="2" charset="2"/>
              <a:buChar char="§"/>
            </a:pPr>
            <a:r>
              <a:rPr lang="en-US" sz="2100" dirty="0">
                <a:solidFill>
                  <a:srgbClr val="00467F"/>
                </a:solidFill>
              </a:rPr>
              <a:t>Compliance with CoC-adopted quality measures</a:t>
            </a:r>
          </a:p>
          <a:p>
            <a:pPr marL="630237" lvl="1" indent="-285750">
              <a:buFont typeface="Wingdings" panose="05000000000000000000" pitchFamily="2" charset="2"/>
              <a:buChar char="§"/>
            </a:pPr>
            <a:r>
              <a:rPr lang="en-US" sz="2100" dirty="0">
                <a:solidFill>
                  <a:srgbClr val="00467F"/>
                </a:solidFill>
              </a:rPr>
              <a:t>Volume data for complex surgical oncology operations with 30-day and 90 day mortality</a:t>
            </a:r>
          </a:p>
          <a:p>
            <a:pPr marL="630237" lvl="1" indent="-285750">
              <a:buFont typeface="Wingdings" panose="05000000000000000000" pitchFamily="2" charset="2"/>
              <a:buChar char="§"/>
            </a:pPr>
            <a:r>
              <a:rPr lang="en-US" sz="2100" dirty="0">
                <a:solidFill>
                  <a:srgbClr val="00467F"/>
                </a:solidFill>
              </a:rPr>
              <a:t>Unadjusted and risk-adjusted survival data for selected cancer sites</a:t>
            </a:r>
          </a:p>
          <a:p>
            <a:pPr marL="630237" lvl="1" indent="-285750">
              <a:buFont typeface="Wingdings" panose="05000000000000000000" pitchFamily="2" charset="2"/>
              <a:buChar char="§"/>
            </a:pPr>
            <a:r>
              <a:rPr lang="en-US" sz="2100" dirty="0">
                <a:solidFill>
                  <a:srgbClr val="00467F"/>
                </a:solidFill>
              </a:rPr>
              <a:t>Other clinical data and administrative data, which will be updated and expanded annually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228600" y="137160"/>
            <a:ext cx="8686800" cy="685800"/>
          </a:xfrm>
          <a:prstGeom prst="rect">
            <a:avLst/>
          </a:prstGeom>
        </p:spPr>
        <p:txBody>
          <a:bodyPr anchor="ctr" anchorCtr="0">
            <a:normAutofit/>
          </a:bodyPr>
          <a:lstStyle>
            <a:lvl1pPr>
              <a:lnSpc>
                <a:spcPct val="80000"/>
              </a:lnSpc>
              <a:defRPr sz="2400" b="0">
                <a:solidFill>
                  <a:srgbClr val="00467F"/>
                </a:solidFill>
                <a:latin typeface="Cambria" panose="02040503050406030204" pitchFamily="18" charset="0"/>
              </a:defRPr>
            </a:lvl1pPr>
          </a:lstStyle>
          <a:p>
            <a:r>
              <a:rPr lang="en-US"/>
              <a:t>Stage Distribution - Colon Cancer Diagnosed in 2015,                                              My Facility vs. All CoC</a:t>
            </a:r>
          </a:p>
        </p:txBody>
      </p:sp>
      <p:pic>
        <p:nvPicPr>
          <p:cNvPr id="10" name="Picture 9"/>
          <p:cNvPicPr>
            <a:picLocks noChangeAspect="1"/>
          </p:cNvPicPr>
          <p:nvPr/>
        </p:nvPicPr>
        <p:blipFill>
          <a:blip r:embed="rId2" cstate="print"/>
          <a:stretch>
            <a:fillRect/>
          </a:stretch>
        </p:blipFill>
        <p:spPr>
          <a:xfrm>
            <a:off x="25400" y="914400"/>
            <a:ext cx="9093200" cy="51816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228600" y="137160"/>
            <a:ext cx="8686800" cy="685800"/>
          </a:xfrm>
          <a:prstGeom prst="rect">
            <a:avLst/>
          </a:prstGeom>
        </p:spPr>
        <p:txBody>
          <a:bodyPr anchor="ctr" anchorCtr="0">
            <a:normAutofit/>
          </a:bodyPr>
          <a:lstStyle>
            <a:lvl1pPr>
              <a:lnSpc>
                <a:spcPct val="80000"/>
              </a:lnSpc>
              <a:defRPr sz="2400" b="0">
                <a:solidFill>
                  <a:srgbClr val="00467F"/>
                </a:solidFill>
                <a:latin typeface="Cambria" panose="02040503050406030204" pitchFamily="18" charset="0"/>
              </a:defRPr>
            </a:lvl1pPr>
          </a:lstStyle>
          <a:p>
            <a:r>
              <a:rPr lang="en-US"/>
              <a:t>In/Out Migration Colon Cancer, 2013 - 2015 - My Facility </a:t>
            </a:r>
          </a:p>
        </p:txBody>
      </p:sp>
      <p:pic>
        <p:nvPicPr>
          <p:cNvPr id="10" name="Picture 9"/>
          <p:cNvPicPr>
            <a:picLocks noChangeAspect="1"/>
          </p:cNvPicPr>
          <p:nvPr/>
        </p:nvPicPr>
        <p:blipFill>
          <a:blip r:embed="rId2" cstate="print"/>
          <a:stretch>
            <a:fillRect/>
          </a:stretch>
        </p:blipFill>
        <p:spPr>
          <a:xfrm>
            <a:off x="25400" y="914400"/>
            <a:ext cx="9093200" cy="51816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228600" y="137160"/>
            <a:ext cx="8686800" cy="685800"/>
          </a:xfrm>
          <a:prstGeom prst="rect">
            <a:avLst/>
          </a:prstGeom>
        </p:spPr>
        <p:txBody>
          <a:bodyPr anchor="ctr" anchorCtr="0">
            <a:normAutofit/>
          </a:bodyPr>
          <a:lstStyle>
            <a:lvl1pPr>
              <a:lnSpc>
                <a:spcPct val="80000"/>
              </a:lnSpc>
              <a:defRPr sz="2400" b="0">
                <a:solidFill>
                  <a:srgbClr val="00467F"/>
                </a:solidFill>
                <a:latin typeface="Cambria" panose="02040503050406030204" pitchFamily="18" charset="0"/>
              </a:defRPr>
            </a:lvl1pPr>
          </a:lstStyle>
          <a:p>
            <a:r>
              <a:rPr lang="en-US"/>
              <a:t>Distance Traveled - Colon Cancer, 2015 - My Facility</a:t>
            </a:r>
          </a:p>
        </p:txBody>
      </p:sp>
      <p:pic>
        <p:nvPicPr>
          <p:cNvPr id="10" name="Picture 9"/>
          <p:cNvPicPr>
            <a:picLocks noChangeAspect="1"/>
          </p:cNvPicPr>
          <p:nvPr/>
        </p:nvPicPr>
        <p:blipFill>
          <a:blip r:embed="rId2" cstate="print"/>
          <a:stretch>
            <a:fillRect/>
          </a:stretch>
        </p:blipFill>
        <p:spPr>
          <a:xfrm>
            <a:off x="25400" y="914400"/>
            <a:ext cx="9093200" cy="51816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228600" y="137160"/>
            <a:ext cx="8686800" cy="685800"/>
          </a:xfrm>
          <a:prstGeom prst="rect">
            <a:avLst/>
          </a:prstGeom>
        </p:spPr>
        <p:txBody>
          <a:bodyPr anchor="ctr" anchorCtr="0">
            <a:normAutofit/>
          </a:bodyPr>
          <a:lstStyle>
            <a:lvl1pPr>
              <a:lnSpc>
                <a:spcPct val="80000"/>
              </a:lnSpc>
              <a:defRPr sz="2400" b="0">
                <a:solidFill>
                  <a:srgbClr val="00467F"/>
                </a:solidFill>
                <a:latin typeface="Cambria" panose="02040503050406030204" pitchFamily="18" charset="0"/>
              </a:defRPr>
            </a:lvl1pPr>
          </a:lstStyle>
          <a:p>
            <a:r>
              <a:rPr lang="en-US"/>
              <a:t>Days to First Treatment Quartiles Colon Cancer: Cases Diagnosed at My Facility or Elsewhere; Treated at My Facility, 2015</a:t>
            </a:r>
          </a:p>
        </p:txBody>
      </p:sp>
      <p:pic>
        <p:nvPicPr>
          <p:cNvPr id="10" name="Picture 9"/>
          <p:cNvPicPr>
            <a:picLocks noChangeAspect="1"/>
          </p:cNvPicPr>
          <p:nvPr/>
        </p:nvPicPr>
        <p:blipFill>
          <a:blip r:embed="rId2" cstate="print"/>
          <a:stretch>
            <a:fillRect/>
          </a:stretch>
        </p:blipFill>
        <p:spPr>
          <a:xfrm>
            <a:off x="25400" y="914400"/>
            <a:ext cx="9093200" cy="51816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137160"/>
            <a:ext cx="8686800" cy="685800"/>
          </a:xfrm>
        </p:spPr>
        <p:txBody>
          <a:bodyPr>
            <a:normAutofit/>
          </a:bodyPr>
          <a:lstStyle/>
          <a:p>
            <a:r>
              <a:rPr lang="en-US" sz="3200" dirty="0"/>
              <a:t>Commission on Cancer</a:t>
            </a:r>
          </a:p>
        </p:txBody>
      </p:sp>
      <p:sp>
        <p:nvSpPr>
          <p:cNvPr id="5" name="Rectangle 4"/>
          <p:cNvSpPr/>
          <p:nvPr/>
        </p:nvSpPr>
        <p:spPr>
          <a:xfrm>
            <a:off x="457200" y="979706"/>
            <a:ext cx="8458200" cy="4616648"/>
          </a:xfrm>
          <a:prstGeom prst="rect">
            <a:avLst/>
          </a:prstGeom>
        </p:spPr>
        <p:txBody>
          <a:bodyPr wrap="square">
            <a:spAutoFit/>
          </a:bodyPr>
          <a:lstStyle/>
          <a:p>
            <a:pPr marL="284163" lvl="0" indent="-284163" fontAlgn="base">
              <a:spcBef>
                <a:spcPct val="0"/>
              </a:spcBef>
              <a:spcAft>
                <a:spcPts val="600"/>
              </a:spcAft>
              <a:buFont typeface="Arial" panose="020B0604020202020204" pitchFamily="34" charset="0"/>
              <a:buChar char="•"/>
            </a:pPr>
            <a:r>
              <a:rPr lang="en-US" sz="2400" dirty="0">
                <a:solidFill>
                  <a:srgbClr val="00467F"/>
                </a:solidFill>
                <a:latin typeface="Calibri" panose="020F0502020204030204" pitchFamily="34" charset="0"/>
                <a:ea typeface="Tahoma" panose="020B0604030504040204" pitchFamily="34" charset="0"/>
                <a:cs typeface="Tahoma" panose="020B0604030504040204" pitchFamily="34" charset="0"/>
              </a:rPr>
              <a:t>Established by the American College of Surgeons (ACoS) in 1922</a:t>
            </a:r>
          </a:p>
          <a:p>
            <a:pPr marL="284163" lvl="0" indent="-284163" fontAlgn="base">
              <a:spcBef>
                <a:spcPct val="0"/>
              </a:spcBef>
              <a:spcAft>
                <a:spcPts val="600"/>
              </a:spcAft>
              <a:buFont typeface="Arial" panose="020B0604020202020204" pitchFamily="34" charset="0"/>
              <a:buChar char="•"/>
            </a:pPr>
            <a:r>
              <a:rPr lang="en-US" sz="2400" dirty="0">
                <a:solidFill>
                  <a:srgbClr val="00467F"/>
                </a:solidFill>
                <a:latin typeface="Calibri" panose="020F0502020204030204" pitchFamily="34" charset="0"/>
                <a:ea typeface="Tahoma" panose="020B0604030504040204" pitchFamily="34" charset="0"/>
                <a:cs typeface="Tahoma" panose="020B0604030504040204" pitchFamily="34" charset="0"/>
              </a:rPr>
              <a:t>A consortium of professional organizations dedicated to improving survival and quality of life for cancer patients  </a:t>
            </a:r>
          </a:p>
          <a:p>
            <a:pPr marL="284163" lvl="0" indent="-284163" fontAlgn="base">
              <a:spcBef>
                <a:spcPct val="0"/>
              </a:spcBef>
              <a:spcAft>
                <a:spcPts val="600"/>
              </a:spcAft>
              <a:buFont typeface="Arial" panose="020B0604020202020204" pitchFamily="34" charset="0"/>
              <a:buChar char="•"/>
            </a:pPr>
            <a:r>
              <a:rPr lang="en-US" sz="2400" dirty="0">
                <a:solidFill>
                  <a:srgbClr val="00467F"/>
                </a:solidFill>
                <a:latin typeface="Calibri" panose="020F0502020204030204" pitchFamily="34" charset="0"/>
                <a:ea typeface="Tahoma" panose="020B0604030504040204" pitchFamily="34" charset="0"/>
                <a:cs typeface="Tahoma" panose="020B0604030504040204" pitchFamily="34" charset="0"/>
              </a:rPr>
              <a:t>Sets standards to ensure quality, multidisciplinary, and comprehensive cancer care delivery in health care settings</a:t>
            </a:r>
          </a:p>
          <a:p>
            <a:pPr marL="284163" lvl="0" indent="-284163" fontAlgn="base">
              <a:spcBef>
                <a:spcPct val="0"/>
              </a:spcBef>
              <a:spcAft>
                <a:spcPts val="600"/>
              </a:spcAft>
              <a:buFont typeface="Arial" panose="020B0604020202020204" pitchFamily="34" charset="0"/>
              <a:buChar char="•"/>
            </a:pPr>
            <a:r>
              <a:rPr lang="en-US" sz="2400" dirty="0">
                <a:solidFill>
                  <a:srgbClr val="00467F"/>
                </a:solidFill>
                <a:latin typeface="Calibri" panose="020F0502020204030204" pitchFamily="34" charset="0"/>
                <a:ea typeface="Tahoma" panose="020B0604030504040204" pitchFamily="34" charset="0"/>
                <a:cs typeface="Tahoma" panose="020B0604030504040204" pitchFamily="34" charset="0"/>
              </a:rPr>
              <a:t>Conducts surveys to assess compliance with those standards</a:t>
            </a:r>
          </a:p>
          <a:p>
            <a:pPr marL="284163" lvl="0" indent="-284163" fontAlgn="base">
              <a:spcBef>
                <a:spcPct val="0"/>
              </a:spcBef>
              <a:spcAft>
                <a:spcPts val="600"/>
              </a:spcAft>
              <a:buFont typeface="Arial" panose="020B0604020202020204" pitchFamily="34" charset="0"/>
              <a:buChar char="•"/>
            </a:pPr>
            <a:r>
              <a:rPr lang="en-US" sz="2400" dirty="0">
                <a:solidFill>
                  <a:srgbClr val="00467F"/>
                </a:solidFill>
                <a:latin typeface="Calibri" panose="020F0502020204030204" pitchFamily="34" charset="0"/>
                <a:ea typeface="Tahoma" panose="020B0604030504040204" pitchFamily="34" charset="0"/>
                <a:cs typeface="Tahoma" panose="020B0604030504040204" pitchFamily="34" charset="0"/>
              </a:rPr>
              <a:t>Collects standardized data to measure cancer care quality</a:t>
            </a:r>
          </a:p>
          <a:p>
            <a:pPr marL="284163" lvl="0" indent="-284163" fontAlgn="base">
              <a:spcBef>
                <a:spcPct val="0"/>
              </a:spcBef>
              <a:spcAft>
                <a:spcPts val="600"/>
              </a:spcAft>
              <a:buFont typeface="Arial" panose="020B0604020202020204" pitchFamily="34" charset="0"/>
              <a:buChar char="•"/>
            </a:pPr>
            <a:r>
              <a:rPr lang="en-US" sz="2400" dirty="0">
                <a:solidFill>
                  <a:srgbClr val="00467F"/>
                </a:solidFill>
                <a:latin typeface="Calibri" panose="020F0502020204030204" pitchFamily="34" charset="0"/>
                <a:ea typeface="Tahoma" panose="020B0604030504040204" pitchFamily="34" charset="0"/>
                <a:cs typeface="Tahoma" panose="020B0604030504040204" pitchFamily="34" charset="0"/>
              </a:rPr>
              <a:t>Uses data to monitor treatment patterns and outcomes and enhance cancer control and clinical surveillance activities</a:t>
            </a:r>
          </a:p>
          <a:p>
            <a:pPr marL="284163" lvl="0" indent="-284163" fontAlgn="base">
              <a:spcBef>
                <a:spcPct val="0"/>
              </a:spcBef>
              <a:spcAft>
                <a:spcPts val="600"/>
              </a:spcAft>
              <a:buFont typeface="Arial" panose="020B0604020202020204" pitchFamily="34" charset="0"/>
              <a:buChar char="•"/>
            </a:pPr>
            <a:r>
              <a:rPr lang="en-US" sz="2400" dirty="0">
                <a:solidFill>
                  <a:srgbClr val="00467F"/>
                </a:solidFill>
                <a:latin typeface="Calibri" panose="020F0502020204030204" pitchFamily="34" charset="0"/>
                <a:ea typeface="Tahoma" panose="020B0604030504040204" pitchFamily="34" charset="0"/>
                <a:cs typeface="Tahoma" panose="020B0604030504040204" pitchFamily="34" charset="0"/>
              </a:rPr>
              <a:t>Develops educational interventions to improve cancer prevention, early detection, cancer-care delivery, and outcomes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37160"/>
            <a:ext cx="8686800" cy="685800"/>
          </a:xfrm>
        </p:spPr>
        <p:txBody>
          <a:bodyPr>
            <a:noAutofit/>
          </a:bodyPr>
          <a:lstStyle/>
          <a:p>
            <a:r>
              <a:rPr lang="en-US" sz="2800" dirty="0">
                <a:solidFill>
                  <a:schemeClr val="accent1">
                    <a:lumMod val="75000"/>
                  </a:schemeClr>
                </a:solidFill>
              </a:rPr>
              <a:t>Commission on Cancer: The Value of Accreditation</a:t>
            </a:r>
          </a:p>
        </p:txBody>
      </p:sp>
      <p:sp>
        <p:nvSpPr>
          <p:cNvPr id="3" name="Content Placeholder 2"/>
          <p:cNvSpPr>
            <a:spLocks noGrp="1"/>
          </p:cNvSpPr>
          <p:nvPr>
            <p:ph idx="4294967295"/>
          </p:nvPr>
        </p:nvSpPr>
        <p:spPr>
          <a:xfrm>
            <a:off x="304800" y="762000"/>
            <a:ext cx="8382000" cy="5257800"/>
          </a:xfrm>
          <a:solidFill>
            <a:srgbClr val="1C324C"/>
          </a:solidFill>
        </p:spPr>
        <p:txBody>
          <a:bodyPr>
            <a:noAutofit/>
          </a:bodyPr>
          <a:lstStyle/>
          <a:p>
            <a:pPr marL="284163" lvl="0" indent="-284163"/>
            <a:r>
              <a:rPr lang="en-US" sz="1800" b="1" dirty="0">
                <a:solidFill>
                  <a:srgbClr val="00467F"/>
                </a:solidFill>
              </a:rPr>
              <a:t>Demonstrates commitment </a:t>
            </a:r>
            <a:r>
              <a:rPr lang="en-US" sz="1800" dirty="0">
                <a:solidFill>
                  <a:srgbClr val="00467F"/>
                </a:solidFill>
                <a:latin typeface="Calibri" panose="020F0502020204030204" pitchFamily="34" charset="0"/>
                <a:ea typeface="Tahoma" panose="020B0604030504040204" pitchFamily="34" charset="0"/>
                <a:cs typeface="Tahoma" panose="020B0604030504040204" pitchFamily="34" charset="0"/>
              </a:rPr>
              <a:t>to patients, communities, providers, payers, and policymakers to improving survival and quality of life for patients and to evidence-based, organized, comprehensive, and quality cancer care</a:t>
            </a:r>
          </a:p>
          <a:p>
            <a:pPr marL="284163" lvl="0" indent="-284163"/>
            <a:r>
              <a:rPr lang="en-US" sz="1800" b="1" dirty="0">
                <a:solidFill>
                  <a:srgbClr val="00467F"/>
                </a:solidFill>
              </a:rPr>
              <a:t>Standards ensure that state-of-the-art </a:t>
            </a:r>
            <a:r>
              <a:rPr lang="en-US" sz="1800" dirty="0">
                <a:solidFill>
                  <a:srgbClr val="00467F"/>
                </a:solidFill>
                <a:latin typeface="Calibri" panose="020F0502020204030204" pitchFamily="34" charset="0"/>
                <a:ea typeface="Tahoma" panose="020B0604030504040204" pitchFamily="34" charset="0"/>
                <a:cs typeface="Tahoma" panose="020B0604030504040204" pitchFamily="34" charset="0"/>
              </a:rPr>
              <a:t>clinical services for diagnosing, treating, rehabilitating, and supporting cancer patients and their families are available to </a:t>
            </a:r>
            <a:r>
              <a:rPr lang="en-US" sz="1800" dirty="0"/>
              <a:t>provide </a:t>
            </a:r>
            <a:r>
              <a:rPr lang="en-US" sz="1800" b="1" dirty="0">
                <a:solidFill>
                  <a:srgbClr val="00467F"/>
                </a:solidFill>
              </a:rPr>
              <a:t>quality care </a:t>
            </a:r>
            <a:endParaRPr lang="en-US" sz="1800" dirty="0">
              <a:solidFill>
                <a:srgbClr val="00467F"/>
              </a:solidFill>
            </a:endParaRPr>
          </a:p>
          <a:p>
            <a:pPr marL="284163" lvl="0" indent="-284163"/>
            <a:r>
              <a:rPr lang="en-US" sz="1800" b="1" dirty="0">
                <a:solidFill>
                  <a:srgbClr val="00467F"/>
                </a:solidFill>
              </a:rPr>
              <a:t>National Cancer Data Base </a:t>
            </a:r>
            <a:r>
              <a:rPr lang="en-US" sz="1800" dirty="0">
                <a:solidFill>
                  <a:srgbClr val="00467F"/>
                </a:solidFill>
                <a:latin typeface="Calibri" panose="020F0502020204030204" pitchFamily="34" charset="0"/>
                <a:ea typeface="Tahoma" panose="020B0604030504040204" pitchFamily="34" charset="0"/>
                <a:cs typeface="Tahoma" panose="020B0604030504040204" pitchFamily="34" charset="0"/>
              </a:rPr>
              <a:t>participation by cancer registries captures more than 100 data elements for every patient and more than 70% of all new cancer patients diagnosed in the U.S. each year. Participant User File (PUF) access for research is only available to investigators at CoC-approved programs</a:t>
            </a:r>
          </a:p>
          <a:p>
            <a:pPr marL="284163" indent="-284163"/>
            <a:r>
              <a:rPr lang="en-US" sz="1800" b="1" dirty="0">
                <a:solidFill>
                  <a:srgbClr val="00467F"/>
                </a:solidFill>
              </a:rPr>
              <a:t>Measuring quality and outcomes</a:t>
            </a:r>
            <a:r>
              <a:rPr lang="en-US" sz="1800" dirty="0"/>
              <a:t>, </a:t>
            </a:r>
            <a:r>
              <a:rPr lang="en-US" sz="1800" dirty="0">
                <a:solidFill>
                  <a:srgbClr val="00467F"/>
                </a:solidFill>
                <a:latin typeface="Calibri" panose="020F0502020204030204" pitchFamily="34" charset="0"/>
                <a:ea typeface="Tahoma" panose="020B0604030504040204" pitchFamily="34" charset="0"/>
                <a:cs typeface="Tahoma" panose="020B0604030504040204" pitchFamily="34" charset="0"/>
              </a:rPr>
              <a:t>including overall survival, through a rapidly expanding panel of quality measures for cancers of the breast, colon, rectum, lung, esophagus, and stomach, and soon to include gynecologic and urologic malignancies, melanoma, sarcoma and pediatric tumors. Comparison with nation-wide data from all 1,500 CoC-accredited programs</a:t>
            </a:r>
          </a:p>
          <a:p>
            <a:pPr marL="284163" lvl="0" indent="-284163"/>
            <a:r>
              <a:rPr lang="en-US" sz="1800" b="1" dirty="0">
                <a:solidFill>
                  <a:srgbClr val="00467F"/>
                </a:solidFill>
              </a:rPr>
              <a:t>Ensures a multidisciplinary team approach</a:t>
            </a:r>
            <a:r>
              <a:rPr lang="en-US" sz="1800" dirty="0">
                <a:solidFill>
                  <a:srgbClr val="00467F"/>
                </a:solidFill>
              </a:rPr>
              <a:t> </a:t>
            </a:r>
            <a:r>
              <a:rPr lang="en-US" sz="1800" dirty="0">
                <a:solidFill>
                  <a:srgbClr val="00467F"/>
                </a:solidFill>
                <a:latin typeface="Calibri" panose="020F0502020204030204" pitchFamily="34" charset="0"/>
                <a:ea typeface="Tahoma" panose="020B0604030504040204" pitchFamily="34" charset="0"/>
                <a:cs typeface="Tahoma" panose="020B0604030504040204" pitchFamily="34" charset="0"/>
              </a:rPr>
              <a:t>including information and access to clinical trials, access to prevention and early detection programs, cancer conferences, and oversight by a Cancer Committee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37160"/>
            <a:ext cx="8686800" cy="685800"/>
          </a:xfrm>
        </p:spPr>
        <p:txBody>
          <a:bodyPr>
            <a:normAutofit/>
          </a:bodyPr>
          <a:lstStyle/>
          <a:p>
            <a:r>
              <a:rPr lang="en-US" sz="2800" dirty="0">
                <a:solidFill>
                  <a:schemeClr val="accent1">
                    <a:lumMod val="75000"/>
                  </a:schemeClr>
                </a:solidFill>
              </a:rPr>
              <a:t>Commission on Cancer - Accredited Programs By State</a:t>
            </a:r>
            <a:endParaRPr lang="en-US" sz="2800" dirty="0"/>
          </a:p>
        </p:txBody>
      </p:sp>
      <p:pic>
        <p:nvPicPr>
          <p:cNvPr id="1027" name="Picture 3"/>
          <p:cNvPicPr>
            <a:picLocks noGrp="1" noChangeAspect="1" noChangeArrowheads="1"/>
          </p:cNvPicPr>
          <p:nvPr>
            <p:ph idx="4294967295"/>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81100" y="1009650"/>
            <a:ext cx="6781800" cy="49911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37160"/>
            <a:ext cx="8686800" cy="457200"/>
          </a:xfrm>
        </p:spPr>
        <p:txBody>
          <a:bodyPr>
            <a:normAutofit/>
          </a:bodyPr>
          <a:lstStyle/>
          <a:p>
            <a:pPr algn="ctr"/>
            <a:r>
              <a:rPr lang="en-US" sz="2800" dirty="0"/>
              <a:t>Commission on Cancer Member Organizations</a:t>
            </a:r>
          </a:p>
        </p:txBody>
      </p:sp>
      <p:graphicFrame>
        <p:nvGraphicFramePr>
          <p:cNvPr id="7" name="Content Placeholder 6"/>
          <p:cNvGraphicFramePr>
            <a:graphicFrameLocks noGrp="1"/>
          </p:cNvGraphicFramePr>
          <p:nvPr>
            <p:ph idx="4294967295"/>
            <p:extLst>
              <p:ext uri="{D42A27DB-BD31-4B8C-83A1-F6EECF244321}">
                <p14:modId xmlns="" xmlns:p14="http://schemas.microsoft.com/office/powerpoint/2010/main" val="3194017654"/>
              </p:ext>
            </p:extLst>
          </p:nvPr>
        </p:nvGraphicFramePr>
        <p:xfrm>
          <a:off x="457200" y="761997"/>
          <a:ext cx="3962400" cy="5120640"/>
        </p:xfrm>
        <a:graphic>
          <a:graphicData uri="http://schemas.openxmlformats.org/drawingml/2006/table">
            <a:tbl>
              <a:tblPr/>
              <a:tblGrid>
                <a:gridCol w="3962400">
                  <a:extLst>
                    <a:ext uri="{9D8B030D-6E8A-4147-A177-3AD203B41FA5}">
                      <a16:colId xmlns="" xmlns:a16="http://schemas.microsoft.com/office/drawing/2014/main" val="20000"/>
                    </a:ext>
                  </a:extLst>
                </a:gridCol>
              </a:tblGrid>
              <a:tr h="1571390">
                <a:tc>
                  <a:txBody>
                    <a:bodyPr/>
                    <a:lstStyle/>
                    <a:p>
                      <a:pPr marL="0" algn="ctr" defTabSz="914400" rtl="0" eaLnBrk="1" fontAlgn="ctr" latinLnBrk="0" hangingPunct="1"/>
                      <a:r>
                        <a:rPr lang="en-US" sz="1600" b="1" kern="1200" dirty="0">
                          <a:solidFill>
                            <a:srgbClr val="00467F"/>
                          </a:solidFill>
                          <a:latin typeface="+mn-lt"/>
                          <a:ea typeface="+mn-ea"/>
                          <a:cs typeface="+mn-cs"/>
                        </a:rPr>
                        <a:t>Administrative</a:t>
                      </a:r>
                    </a:p>
                    <a:p>
                      <a:pPr marL="0" algn="l" defTabSz="914400" rtl="0" eaLnBrk="1" fontAlgn="ctr" latinLnBrk="0" hangingPunct="1"/>
                      <a:r>
                        <a:rPr lang="en-US" sz="1100" kern="1200" dirty="0">
                          <a:solidFill>
                            <a:srgbClr val="00467F"/>
                          </a:solidFill>
                          <a:latin typeface="+mn-lt"/>
                          <a:ea typeface="+mn-ea"/>
                          <a:cs typeface="+mn-cs"/>
                        </a:rPr>
                        <a:t>Association of Cancer Executives (ACE)</a:t>
                      </a:r>
                    </a:p>
                    <a:p>
                      <a:pPr algn="l" fontAlgn="ctr"/>
                      <a:r>
                        <a:rPr lang="en-US" sz="1100" kern="1200" dirty="0">
                          <a:solidFill>
                            <a:srgbClr val="00467F"/>
                          </a:solidFill>
                          <a:latin typeface="+mn-lt"/>
                          <a:ea typeface="+mn-ea"/>
                          <a:cs typeface="+mn-cs"/>
                        </a:rPr>
                        <a:t>Association of Community Cancer Centers (ACCC)</a:t>
                      </a:r>
                    </a:p>
                    <a:p>
                      <a:pPr marL="0" marR="0" indent="0" algn="l" defTabSz="914400" rtl="0" eaLnBrk="1" fontAlgn="ctr" latinLnBrk="0" hangingPunct="1">
                        <a:lnSpc>
                          <a:spcPct val="100000"/>
                        </a:lnSpc>
                        <a:spcBef>
                          <a:spcPts val="0"/>
                        </a:spcBef>
                        <a:spcAft>
                          <a:spcPts val="0"/>
                        </a:spcAft>
                        <a:buClrTx/>
                        <a:buSzTx/>
                        <a:buFontTx/>
                        <a:buNone/>
                        <a:tabLst/>
                        <a:defRPr/>
                      </a:pPr>
                      <a:r>
                        <a:rPr lang="en-US" sz="1100" kern="1200" dirty="0">
                          <a:solidFill>
                            <a:srgbClr val="00467F"/>
                          </a:solidFill>
                          <a:latin typeface="+mn-lt"/>
                          <a:ea typeface="+mn-ea"/>
                          <a:cs typeface="+mn-cs"/>
                        </a:rPr>
                        <a:t>American Hospital Association (AHA)</a:t>
                      </a:r>
                    </a:p>
                    <a:p>
                      <a:pPr algn="l" fontAlgn="ctr"/>
                      <a:r>
                        <a:rPr lang="en-US" sz="1100" kern="1200" dirty="0">
                          <a:solidFill>
                            <a:srgbClr val="00467F"/>
                          </a:solidFill>
                          <a:latin typeface="+mn-lt"/>
                          <a:ea typeface="+mn-ea"/>
                          <a:cs typeface="+mn-cs"/>
                        </a:rPr>
                        <a:t>Community Oncology Alliance (COA)</a:t>
                      </a:r>
                    </a:p>
                    <a:p>
                      <a:pPr algn="l" fontAlgn="ctr"/>
                      <a:r>
                        <a:rPr lang="en-US" sz="1100" kern="1200" dirty="0">
                          <a:solidFill>
                            <a:srgbClr val="00467F"/>
                          </a:solidFill>
                          <a:latin typeface="+mn-lt"/>
                          <a:ea typeface="+mn-ea"/>
                          <a:cs typeface="+mn-cs"/>
                        </a:rPr>
                        <a:t>National Consortium of Breast Centers (NCBC)</a:t>
                      </a:r>
                    </a:p>
                    <a:p>
                      <a:pPr algn="l" fontAlgn="ctr"/>
                      <a:endParaRPr lang="en-US" sz="1600" b="1" i="0" u="none" strike="noStrike" dirty="0">
                        <a:solidFill>
                          <a:srgbClr val="000000"/>
                        </a:solidFill>
                        <a:effectLst/>
                        <a:latin typeface="Calibri"/>
                      </a:endParaRPr>
                    </a:p>
                    <a:p>
                      <a:pPr algn="l" fontAlgn="ctr"/>
                      <a:endParaRPr lang="en-US" sz="1600" b="1" i="0" u="none" strike="noStrike" dirty="0">
                        <a:solidFill>
                          <a:srgbClr val="000000"/>
                        </a:solidFill>
                        <a:effectLst/>
                        <a:latin typeface="Calibri"/>
                      </a:endParaRPr>
                    </a:p>
                  </a:txBody>
                  <a:tcPr marL="9525" marR="9525" marT="9525" marB="0" anchor="ctr">
                    <a:lnL>
                      <a:noFill/>
                    </a:lnL>
                    <a:lnR>
                      <a:noFill/>
                    </a:lnR>
                    <a:lnT>
                      <a:noFill/>
                    </a:lnT>
                    <a:lnB>
                      <a:noFill/>
                    </a:lnB>
                  </a:tcPr>
                </a:tc>
                <a:extLst>
                  <a:ext uri="{0D108BD9-81ED-4DB2-BD59-A6C34878D82A}">
                    <a16:rowId xmlns="" xmlns:a16="http://schemas.microsoft.com/office/drawing/2014/main" val="10000"/>
                  </a:ext>
                </a:extLst>
              </a:tr>
              <a:tr h="252105">
                <a:tc>
                  <a:txBody>
                    <a:bodyPr/>
                    <a:lstStyle/>
                    <a:p>
                      <a:pPr marL="0" algn="ctr" defTabSz="914400" rtl="0" eaLnBrk="1" fontAlgn="ctr" latinLnBrk="0" hangingPunct="1"/>
                      <a:r>
                        <a:rPr lang="en-US" sz="1600" b="1" kern="1200" dirty="0">
                          <a:solidFill>
                            <a:srgbClr val="00467F"/>
                          </a:solidFill>
                          <a:latin typeface="+mn-lt"/>
                          <a:ea typeface="+mn-ea"/>
                          <a:cs typeface="+mn-cs"/>
                        </a:rPr>
                        <a:t>Advocacy/Patient Based</a:t>
                      </a:r>
                    </a:p>
                  </a:txBody>
                  <a:tcPr marL="9525" marR="9525" marT="9525" marB="0" anchor="ctr">
                    <a:lnL>
                      <a:noFill/>
                    </a:lnL>
                    <a:lnR>
                      <a:noFill/>
                    </a:lnR>
                    <a:lnT>
                      <a:noFill/>
                    </a:lnT>
                    <a:lnB>
                      <a:noFill/>
                    </a:lnB>
                  </a:tcPr>
                </a:tc>
                <a:extLst>
                  <a:ext uri="{0D108BD9-81ED-4DB2-BD59-A6C34878D82A}">
                    <a16:rowId xmlns="" xmlns:a16="http://schemas.microsoft.com/office/drawing/2014/main" val="10001"/>
                  </a:ext>
                </a:extLst>
              </a:tr>
              <a:tr h="881419">
                <a:tc>
                  <a:txBody>
                    <a:bodyPr/>
                    <a:lstStyle/>
                    <a:p>
                      <a:pPr marL="0" algn="l" defTabSz="914400" rtl="0" eaLnBrk="1" fontAlgn="ctr" latinLnBrk="0" hangingPunct="1"/>
                      <a:r>
                        <a:rPr lang="en-US" sz="1100" kern="1200" dirty="0">
                          <a:solidFill>
                            <a:srgbClr val="00467F"/>
                          </a:solidFill>
                          <a:latin typeface="+mn-lt"/>
                          <a:ea typeface="+mn-ea"/>
                          <a:cs typeface="+mn-cs"/>
                        </a:rPr>
                        <a:t>American Cancer Society, Inc. (ACS)</a:t>
                      </a:r>
                    </a:p>
                    <a:p>
                      <a:pPr marL="0" algn="l" defTabSz="914400" rtl="0" eaLnBrk="1" fontAlgn="ctr" latinLnBrk="0" hangingPunct="1"/>
                      <a:r>
                        <a:rPr lang="en-US" sz="1100" kern="1200" dirty="0">
                          <a:solidFill>
                            <a:srgbClr val="00467F"/>
                          </a:solidFill>
                          <a:latin typeface="+mn-lt"/>
                          <a:ea typeface="+mn-ea"/>
                          <a:cs typeface="+mn-cs"/>
                        </a:rPr>
                        <a:t>Cancer Support Community (CSC)</a:t>
                      </a:r>
                    </a:p>
                    <a:p>
                      <a:pPr marL="0" algn="l" defTabSz="914400" rtl="0" eaLnBrk="1" fontAlgn="ctr" latinLnBrk="0" hangingPunct="1"/>
                      <a:r>
                        <a:rPr lang="en-US" sz="1100" kern="1200" dirty="0">
                          <a:solidFill>
                            <a:srgbClr val="00467F"/>
                          </a:solidFill>
                          <a:latin typeface="+mn-lt"/>
                          <a:ea typeface="+mn-ea"/>
                          <a:cs typeface="+mn-cs"/>
                        </a:rPr>
                        <a:t>LIVESTRONG (Livestrong Foundation) </a:t>
                      </a:r>
                    </a:p>
                    <a:p>
                      <a:pPr marL="0" algn="l" defTabSz="914400" rtl="0" eaLnBrk="1" fontAlgn="ctr" latinLnBrk="0" hangingPunct="1"/>
                      <a:r>
                        <a:rPr lang="en-US" sz="1100" kern="1200" dirty="0">
                          <a:solidFill>
                            <a:srgbClr val="00467F"/>
                          </a:solidFill>
                          <a:latin typeface="+mn-lt"/>
                          <a:ea typeface="+mn-ea"/>
                          <a:cs typeface="+mn-cs"/>
                        </a:rPr>
                        <a:t>National Coalition for Cancer Survivorship (NCCS)</a:t>
                      </a:r>
                    </a:p>
                    <a:p>
                      <a:pPr algn="l" fontAlgn="ctr"/>
                      <a:endParaRPr lang="en-US" sz="1350" b="1" i="0" u="none" strike="noStrike" dirty="0">
                        <a:solidFill>
                          <a:srgbClr val="000000"/>
                        </a:solidFill>
                        <a:effectLst/>
                        <a:latin typeface="Calibri"/>
                      </a:endParaRPr>
                    </a:p>
                  </a:txBody>
                  <a:tcPr marL="9525" marR="9525" marT="9525" marB="0" anchor="ctr">
                    <a:lnL>
                      <a:noFill/>
                    </a:lnL>
                    <a:lnR>
                      <a:noFill/>
                    </a:lnR>
                    <a:lnT>
                      <a:noFill/>
                    </a:lnT>
                    <a:lnB>
                      <a:noFill/>
                    </a:lnB>
                  </a:tcPr>
                </a:tc>
                <a:extLst>
                  <a:ext uri="{0D108BD9-81ED-4DB2-BD59-A6C34878D82A}">
                    <a16:rowId xmlns="" xmlns:a16="http://schemas.microsoft.com/office/drawing/2014/main" val="10002"/>
                  </a:ext>
                </a:extLst>
              </a:tr>
              <a:tr h="252105">
                <a:tc>
                  <a:txBody>
                    <a:bodyPr/>
                    <a:lstStyle/>
                    <a:p>
                      <a:pPr algn="ctr" fontAlgn="ctr"/>
                      <a:r>
                        <a:rPr lang="en-US" sz="1600" b="1" kern="1200" dirty="0">
                          <a:solidFill>
                            <a:srgbClr val="00467F"/>
                          </a:solidFill>
                          <a:latin typeface="+mn-lt"/>
                          <a:ea typeface="+mn-ea"/>
                          <a:cs typeface="+mn-cs"/>
                        </a:rPr>
                        <a:t>Allied Health</a:t>
                      </a:r>
                    </a:p>
                    <a:p>
                      <a:pPr marL="0" algn="l" defTabSz="914400" rtl="0" eaLnBrk="1" fontAlgn="ctr" latinLnBrk="0" hangingPunct="1"/>
                      <a:r>
                        <a:rPr lang="en-US" sz="1100" b="0" kern="1200" dirty="0">
                          <a:solidFill>
                            <a:srgbClr val="00467F"/>
                          </a:solidFill>
                          <a:latin typeface="+mn-lt"/>
                          <a:ea typeface="+mn-ea"/>
                          <a:cs typeface="+mn-cs"/>
                        </a:rPr>
                        <a:t>Academy of Nutrition and Dietetics, Oncology Nutrition Group (AND)</a:t>
                      </a:r>
                    </a:p>
                    <a:p>
                      <a:pPr marL="0" algn="l" defTabSz="914400" rtl="0" eaLnBrk="1" fontAlgn="ctr" latinLnBrk="0" hangingPunct="1"/>
                      <a:r>
                        <a:rPr lang="en-US" sz="1100" b="0" kern="1200" dirty="0">
                          <a:solidFill>
                            <a:srgbClr val="00467F"/>
                          </a:solidFill>
                          <a:latin typeface="+mn-lt"/>
                          <a:ea typeface="+mn-ea"/>
                          <a:cs typeface="+mn-cs"/>
                        </a:rPr>
                        <a:t>Academy of Oncology Nurse and Patient Navigators (AONN+)</a:t>
                      </a:r>
                    </a:p>
                    <a:p>
                      <a:pPr marL="0" algn="l" defTabSz="914400" rtl="0" eaLnBrk="1" fontAlgn="ctr" latinLnBrk="0" hangingPunct="1"/>
                      <a:r>
                        <a:rPr lang="en-US" sz="1100" b="0" kern="1200" dirty="0">
                          <a:solidFill>
                            <a:srgbClr val="00467F"/>
                          </a:solidFill>
                          <a:latin typeface="+mn-lt"/>
                          <a:ea typeface="+mn-ea"/>
                          <a:cs typeface="+mn-cs"/>
                        </a:rPr>
                        <a:t>American Physical Therapy Association (APTA)</a:t>
                      </a:r>
                    </a:p>
                    <a:p>
                      <a:pPr marL="0" algn="l" defTabSz="914400" rtl="0" eaLnBrk="1" fontAlgn="ctr" latinLnBrk="0" hangingPunct="1"/>
                      <a:r>
                        <a:rPr lang="en-US" sz="1100" b="0" kern="1200" dirty="0">
                          <a:solidFill>
                            <a:srgbClr val="00467F"/>
                          </a:solidFill>
                          <a:latin typeface="+mn-lt"/>
                          <a:ea typeface="+mn-ea"/>
                          <a:cs typeface="+mn-cs"/>
                        </a:rPr>
                        <a:t>American Psychosocial Oncology Society (APOS)</a:t>
                      </a:r>
                    </a:p>
                    <a:p>
                      <a:pPr marL="0" algn="l" defTabSz="914400" rtl="0" eaLnBrk="1" fontAlgn="ctr" latinLnBrk="0" hangingPunct="1"/>
                      <a:r>
                        <a:rPr lang="en-US" sz="1100" b="0" kern="1200" dirty="0">
                          <a:solidFill>
                            <a:srgbClr val="00467F"/>
                          </a:solidFill>
                          <a:latin typeface="+mn-lt"/>
                          <a:ea typeface="+mn-ea"/>
                          <a:cs typeface="+mn-cs"/>
                        </a:rPr>
                        <a:t>Association of Oncology Social Work (AOSW)</a:t>
                      </a:r>
                    </a:p>
                    <a:p>
                      <a:pPr marL="0" algn="l" defTabSz="914400" rtl="0" eaLnBrk="1" fontAlgn="ctr" latinLnBrk="0" hangingPunct="1"/>
                      <a:r>
                        <a:rPr lang="en-US" sz="1100" b="0" kern="1200" dirty="0">
                          <a:solidFill>
                            <a:srgbClr val="00467F"/>
                          </a:solidFill>
                          <a:latin typeface="+mn-lt"/>
                          <a:ea typeface="+mn-ea"/>
                          <a:cs typeface="+mn-cs"/>
                        </a:rPr>
                        <a:t>Association of Pediatric Oncology Social Workers (APOSW)</a:t>
                      </a:r>
                    </a:p>
                    <a:p>
                      <a:pPr marL="0" algn="l" defTabSz="914400" rtl="0" eaLnBrk="1" fontAlgn="ctr" latinLnBrk="0" hangingPunct="1"/>
                      <a:r>
                        <a:rPr lang="en-US" sz="1100" b="0" kern="1200" dirty="0">
                          <a:solidFill>
                            <a:srgbClr val="00467F"/>
                          </a:solidFill>
                          <a:latin typeface="+mn-lt"/>
                          <a:ea typeface="+mn-ea"/>
                          <a:cs typeface="+mn-cs"/>
                        </a:rPr>
                        <a:t>National Society of Genetic Counselors (NSGC)</a:t>
                      </a:r>
                    </a:p>
                    <a:p>
                      <a:pPr algn="ctr" fontAlgn="ctr"/>
                      <a:endParaRPr lang="en-US" sz="1600" b="1" i="0" u="none" strike="noStrike" dirty="0">
                        <a:solidFill>
                          <a:srgbClr val="000000"/>
                        </a:solidFill>
                        <a:effectLst/>
                        <a:latin typeface="Calibri"/>
                      </a:endParaRPr>
                    </a:p>
                    <a:p>
                      <a:pPr algn="ctr" fontAlgn="ctr"/>
                      <a:endParaRPr lang="en-US" sz="1600" b="1" i="0" u="none" strike="noStrike" dirty="0">
                        <a:solidFill>
                          <a:srgbClr val="000000"/>
                        </a:solidFill>
                        <a:effectLst/>
                        <a:latin typeface="Calibri"/>
                      </a:endParaRPr>
                    </a:p>
                    <a:p>
                      <a:pPr algn="ctr" fontAlgn="ctr"/>
                      <a:endParaRPr lang="en-US" sz="1600" b="1" i="0" u="none" strike="noStrike" dirty="0">
                        <a:solidFill>
                          <a:srgbClr val="000000"/>
                        </a:solidFill>
                        <a:effectLst/>
                        <a:latin typeface="Calibri"/>
                      </a:endParaRPr>
                    </a:p>
                    <a:p>
                      <a:pPr algn="ctr" fontAlgn="ctr"/>
                      <a:endParaRPr lang="en-US" sz="1600" b="1" i="0" u="none" strike="noStrike" dirty="0">
                        <a:solidFill>
                          <a:srgbClr val="000000"/>
                        </a:solidFill>
                        <a:effectLst/>
                        <a:latin typeface="Calibri"/>
                      </a:endParaRPr>
                    </a:p>
                  </a:txBody>
                  <a:tcPr marL="9525" marR="9525" marT="9525" marB="0" anchor="ctr">
                    <a:lnL>
                      <a:noFill/>
                    </a:lnL>
                    <a:lnR>
                      <a:noFill/>
                    </a:lnR>
                    <a:lnT>
                      <a:noFill/>
                    </a:lnT>
                    <a:lnB>
                      <a:noFill/>
                    </a:lnB>
                  </a:tcPr>
                </a:tc>
                <a:extLst>
                  <a:ext uri="{0D108BD9-81ED-4DB2-BD59-A6C34878D82A}">
                    <a16:rowId xmlns="" xmlns:a16="http://schemas.microsoft.com/office/drawing/2014/main" val="10003"/>
                  </a:ext>
                </a:extLst>
              </a:tr>
            </a:tbl>
          </a:graphicData>
        </a:graphic>
      </p:graphicFrame>
      <p:graphicFrame>
        <p:nvGraphicFramePr>
          <p:cNvPr id="3" name="Table 2"/>
          <p:cNvGraphicFramePr>
            <a:graphicFrameLocks noGrp="1"/>
          </p:cNvGraphicFramePr>
          <p:nvPr>
            <p:extLst>
              <p:ext uri="{D42A27DB-BD31-4B8C-83A1-F6EECF244321}">
                <p14:modId xmlns="" xmlns:p14="http://schemas.microsoft.com/office/powerpoint/2010/main" val="3489003035"/>
              </p:ext>
            </p:extLst>
          </p:nvPr>
        </p:nvGraphicFramePr>
        <p:xfrm>
          <a:off x="4648200" y="762000"/>
          <a:ext cx="4114800" cy="4779645"/>
        </p:xfrm>
        <a:graphic>
          <a:graphicData uri="http://schemas.openxmlformats.org/drawingml/2006/table">
            <a:tbl>
              <a:tblPr/>
              <a:tblGrid>
                <a:gridCol w="4114800">
                  <a:extLst>
                    <a:ext uri="{9D8B030D-6E8A-4147-A177-3AD203B41FA5}">
                      <a16:colId xmlns="" xmlns:a16="http://schemas.microsoft.com/office/drawing/2014/main" val="20000"/>
                    </a:ext>
                  </a:extLst>
                </a:gridCol>
              </a:tblGrid>
              <a:tr h="240092">
                <a:tc>
                  <a:txBody>
                    <a:bodyPr/>
                    <a:lstStyle/>
                    <a:p>
                      <a:pPr marL="0" algn="ctr" defTabSz="914400" rtl="0" eaLnBrk="1" fontAlgn="ctr" latinLnBrk="0" hangingPunct="1"/>
                      <a:r>
                        <a:rPr lang="en-US" sz="1600" b="1" kern="1200" dirty="0">
                          <a:solidFill>
                            <a:srgbClr val="00467F"/>
                          </a:solidFill>
                          <a:latin typeface="+mn-lt"/>
                          <a:ea typeface="+mn-ea"/>
                          <a:cs typeface="+mn-cs"/>
                        </a:rPr>
                        <a:t>Clinical</a:t>
                      </a:r>
                    </a:p>
                    <a:p>
                      <a:pPr marL="0" algn="l" defTabSz="914400" rtl="0" eaLnBrk="1" fontAlgn="ctr" latinLnBrk="0" hangingPunct="1"/>
                      <a:r>
                        <a:rPr lang="en-US" sz="1100" b="0" kern="1200" dirty="0">
                          <a:solidFill>
                            <a:srgbClr val="00467F"/>
                          </a:solidFill>
                          <a:latin typeface="+mn-lt"/>
                          <a:ea typeface="+mn-ea"/>
                          <a:cs typeface="+mn-cs"/>
                        </a:rPr>
                        <a:t>American Academy of Hospice and Palliative Medicine (AAHPM) </a:t>
                      </a:r>
                    </a:p>
                    <a:p>
                      <a:pPr marL="0" algn="l" defTabSz="914400" rtl="0" eaLnBrk="1" fontAlgn="ctr" latinLnBrk="0" hangingPunct="1"/>
                      <a:r>
                        <a:rPr lang="en-US" sz="1100" b="0" kern="1200" dirty="0">
                          <a:solidFill>
                            <a:srgbClr val="00467F"/>
                          </a:solidFill>
                          <a:latin typeface="+mn-lt"/>
                          <a:ea typeface="+mn-ea"/>
                          <a:cs typeface="+mn-cs"/>
                        </a:rPr>
                        <a:t>American Academy of Pediatrics (AAP)</a:t>
                      </a:r>
                    </a:p>
                    <a:p>
                      <a:pPr marL="0" algn="l" defTabSz="914400" rtl="0" eaLnBrk="1" fontAlgn="ctr" latinLnBrk="0" hangingPunct="1"/>
                      <a:r>
                        <a:rPr lang="en-US" sz="1100" b="0" kern="1200" dirty="0">
                          <a:solidFill>
                            <a:srgbClr val="00467F"/>
                          </a:solidFill>
                          <a:latin typeface="+mn-lt"/>
                          <a:ea typeface="+mn-ea"/>
                          <a:cs typeface="+mn-cs"/>
                        </a:rPr>
                        <a:t>American College of Medical Genetics and Genomics (ACMG)</a:t>
                      </a:r>
                    </a:p>
                    <a:p>
                      <a:pPr marL="0" algn="l" defTabSz="914400" rtl="0" eaLnBrk="1" fontAlgn="ctr" latinLnBrk="0" hangingPunct="1"/>
                      <a:r>
                        <a:rPr lang="en-US" sz="1100" b="0" kern="1200" dirty="0">
                          <a:solidFill>
                            <a:srgbClr val="00467F"/>
                          </a:solidFill>
                          <a:latin typeface="+mn-lt"/>
                          <a:ea typeface="+mn-ea"/>
                          <a:cs typeface="+mn-cs"/>
                        </a:rPr>
                        <a:t>American College of Obstetricians and Gynecologists (ACOG)</a:t>
                      </a:r>
                    </a:p>
                    <a:p>
                      <a:pPr marL="0" algn="l" defTabSz="914400" rtl="0" eaLnBrk="1" fontAlgn="ctr" latinLnBrk="0" hangingPunct="1"/>
                      <a:r>
                        <a:rPr lang="en-US" sz="1100" b="0" kern="1200" dirty="0">
                          <a:solidFill>
                            <a:srgbClr val="00467F"/>
                          </a:solidFill>
                          <a:latin typeface="+mn-lt"/>
                          <a:ea typeface="+mn-ea"/>
                          <a:cs typeface="+mn-cs"/>
                        </a:rPr>
                        <a:t>American College of Physicians (ACP)</a:t>
                      </a:r>
                    </a:p>
                    <a:p>
                      <a:pPr marL="0" algn="l" defTabSz="914400" rtl="0" eaLnBrk="1" fontAlgn="ctr" latinLnBrk="0" hangingPunct="1"/>
                      <a:r>
                        <a:rPr lang="en-US" sz="1100" b="0" kern="1200" dirty="0">
                          <a:solidFill>
                            <a:srgbClr val="00467F"/>
                          </a:solidFill>
                          <a:latin typeface="+mn-lt"/>
                          <a:ea typeface="+mn-ea"/>
                          <a:cs typeface="+mn-cs"/>
                        </a:rPr>
                        <a:t>American College of Radiology (ACR)</a:t>
                      </a:r>
                    </a:p>
                    <a:p>
                      <a:pPr marL="0" algn="l" defTabSz="914400" rtl="0" eaLnBrk="1" fontAlgn="ctr" latinLnBrk="0" hangingPunct="1"/>
                      <a:r>
                        <a:rPr lang="en-US" sz="1100" b="0" kern="1200" dirty="0">
                          <a:solidFill>
                            <a:srgbClr val="00467F"/>
                          </a:solidFill>
                          <a:latin typeface="+mn-lt"/>
                          <a:ea typeface="+mn-ea"/>
                          <a:cs typeface="+mn-cs"/>
                        </a:rPr>
                        <a:t>American Head and Neck Society (AHNS)</a:t>
                      </a:r>
                    </a:p>
                    <a:p>
                      <a:pPr marL="0" algn="l" defTabSz="914400" rtl="0" eaLnBrk="1" fontAlgn="ctr" latinLnBrk="0" hangingPunct="1"/>
                      <a:r>
                        <a:rPr lang="en-US" sz="1100" b="0" kern="1200" dirty="0">
                          <a:solidFill>
                            <a:srgbClr val="00467F"/>
                          </a:solidFill>
                          <a:latin typeface="+mn-lt"/>
                          <a:ea typeface="+mn-ea"/>
                          <a:cs typeface="+mn-cs"/>
                        </a:rPr>
                        <a:t>American Medical Association (AMA)</a:t>
                      </a:r>
                    </a:p>
                    <a:p>
                      <a:pPr marL="0" algn="l" defTabSz="914400" rtl="0" eaLnBrk="1" fontAlgn="ctr" latinLnBrk="0" hangingPunct="1"/>
                      <a:r>
                        <a:rPr lang="en-US" sz="1100" b="0" kern="1200" dirty="0">
                          <a:solidFill>
                            <a:srgbClr val="00467F"/>
                          </a:solidFill>
                          <a:latin typeface="+mn-lt"/>
                          <a:ea typeface="+mn-ea"/>
                          <a:cs typeface="+mn-cs"/>
                        </a:rPr>
                        <a:t>American Pediatric Surgical Association (APSA)</a:t>
                      </a:r>
                    </a:p>
                    <a:p>
                      <a:pPr marL="0" algn="l" defTabSz="914400" rtl="0" eaLnBrk="1" fontAlgn="ctr" latinLnBrk="0" hangingPunct="1"/>
                      <a:r>
                        <a:rPr lang="en-US" sz="1100" b="0" kern="1200" dirty="0">
                          <a:solidFill>
                            <a:srgbClr val="00467F"/>
                          </a:solidFill>
                          <a:latin typeface="+mn-lt"/>
                          <a:ea typeface="+mn-ea"/>
                          <a:cs typeface="+mn-cs"/>
                        </a:rPr>
                        <a:t>American Radium Society (ARS)</a:t>
                      </a:r>
                    </a:p>
                    <a:p>
                      <a:pPr marL="0" algn="l" defTabSz="914400" rtl="0" eaLnBrk="1" fontAlgn="ctr" latinLnBrk="0" hangingPunct="1"/>
                      <a:r>
                        <a:rPr lang="en-US" sz="1100" b="0" kern="1200" dirty="0">
                          <a:solidFill>
                            <a:srgbClr val="00467F"/>
                          </a:solidFill>
                          <a:latin typeface="+mn-lt"/>
                          <a:ea typeface="+mn-ea"/>
                          <a:cs typeface="+mn-cs"/>
                        </a:rPr>
                        <a:t>American Society for Radiation Oncology (ASTRO)</a:t>
                      </a:r>
                    </a:p>
                    <a:p>
                      <a:pPr marL="0" algn="l" defTabSz="914400" rtl="0" eaLnBrk="1" fontAlgn="ctr" latinLnBrk="0" hangingPunct="1"/>
                      <a:r>
                        <a:rPr lang="en-US" sz="1100" b="0" kern="1200" dirty="0">
                          <a:solidFill>
                            <a:srgbClr val="00467F"/>
                          </a:solidFill>
                          <a:latin typeface="+mn-lt"/>
                          <a:ea typeface="+mn-ea"/>
                          <a:cs typeface="+mn-cs"/>
                        </a:rPr>
                        <a:t>American Society of Breast Surgeons (ASBS)</a:t>
                      </a:r>
                    </a:p>
                    <a:p>
                      <a:pPr marL="0" algn="l" defTabSz="914400" rtl="0" eaLnBrk="1" fontAlgn="ctr" latinLnBrk="0" hangingPunct="1"/>
                      <a:r>
                        <a:rPr lang="en-US" sz="1100" b="0" kern="1200" dirty="0">
                          <a:solidFill>
                            <a:srgbClr val="00467F"/>
                          </a:solidFill>
                          <a:latin typeface="+mn-lt"/>
                          <a:ea typeface="+mn-ea"/>
                          <a:cs typeface="+mn-cs"/>
                        </a:rPr>
                        <a:t>American Society of Clinical Oncology (ASCO)</a:t>
                      </a:r>
                    </a:p>
                    <a:p>
                      <a:pPr marL="0" algn="l" defTabSz="914400" rtl="0" eaLnBrk="1" fontAlgn="ctr" latinLnBrk="0" hangingPunct="1"/>
                      <a:r>
                        <a:rPr lang="en-US" sz="1100" b="0" kern="1200" dirty="0">
                          <a:solidFill>
                            <a:srgbClr val="00467F"/>
                          </a:solidFill>
                          <a:latin typeface="+mn-lt"/>
                          <a:ea typeface="+mn-ea"/>
                          <a:cs typeface="+mn-cs"/>
                        </a:rPr>
                        <a:t>American Society of Colon and Rectal Surgeons (ASCRS)</a:t>
                      </a:r>
                    </a:p>
                    <a:p>
                      <a:pPr marL="0" algn="l" defTabSz="914400" rtl="0" eaLnBrk="1" fontAlgn="ctr" latinLnBrk="0" hangingPunct="1"/>
                      <a:r>
                        <a:rPr lang="en-US" sz="1100" b="0" kern="1200" dirty="0">
                          <a:solidFill>
                            <a:srgbClr val="00467F"/>
                          </a:solidFill>
                          <a:latin typeface="+mn-lt"/>
                          <a:ea typeface="+mn-ea"/>
                          <a:cs typeface="+mn-cs"/>
                        </a:rPr>
                        <a:t>American Society of Plastic Surgeons (ASPS)</a:t>
                      </a:r>
                    </a:p>
                    <a:p>
                      <a:pPr marL="0" algn="l" defTabSz="914400" rtl="0" eaLnBrk="1" fontAlgn="ctr" latinLnBrk="0" hangingPunct="1"/>
                      <a:r>
                        <a:rPr lang="en-US" sz="1100" b="0" kern="1200" dirty="0">
                          <a:solidFill>
                            <a:srgbClr val="00467F"/>
                          </a:solidFill>
                          <a:latin typeface="+mn-lt"/>
                          <a:ea typeface="+mn-ea"/>
                          <a:cs typeface="+mn-cs"/>
                        </a:rPr>
                        <a:t>American Urological Association (AUA)</a:t>
                      </a:r>
                    </a:p>
                    <a:p>
                      <a:pPr marL="0" algn="l" defTabSz="914400" rtl="0" eaLnBrk="1" fontAlgn="ctr" latinLnBrk="0" hangingPunct="1"/>
                      <a:r>
                        <a:rPr lang="en-US" sz="1100" b="0" kern="1200" dirty="0">
                          <a:solidFill>
                            <a:srgbClr val="00467F"/>
                          </a:solidFill>
                          <a:latin typeface="+mn-lt"/>
                          <a:ea typeface="+mn-ea"/>
                          <a:cs typeface="+mn-cs"/>
                        </a:rPr>
                        <a:t>College of American Pathologists (CAP)</a:t>
                      </a:r>
                    </a:p>
                    <a:p>
                      <a:pPr marL="0" algn="l" defTabSz="914400" rtl="0" eaLnBrk="1" fontAlgn="ctr" latinLnBrk="0" hangingPunct="1"/>
                      <a:r>
                        <a:rPr lang="en-US" sz="1100" b="0" kern="1200" dirty="0">
                          <a:solidFill>
                            <a:srgbClr val="00467F"/>
                          </a:solidFill>
                          <a:latin typeface="+mn-lt"/>
                          <a:ea typeface="+mn-ea"/>
                          <a:cs typeface="+mn-cs"/>
                        </a:rPr>
                        <a:t>Hematology/Oncology Pharmacy Association (HOPA)</a:t>
                      </a:r>
                    </a:p>
                    <a:p>
                      <a:pPr marL="0" algn="l" defTabSz="914400" rtl="0" eaLnBrk="1" fontAlgn="ctr" latinLnBrk="0" hangingPunct="1"/>
                      <a:r>
                        <a:rPr lang="en-US" sz="1100" b="0" kern="1200" dirty="0">
                          <a:solidFill>
                            <a:srgbClr val="00467F"/>
                          </a:solidFill>
                          <a:latin typeface="+mn-lt"/>
                          <a:ea typeface="+mn-ea"/>
                          <a:cs typeface="+mn-cs"/>
                        </a:rPr>
                        <a:t>Oncology Nursing Society (ONS)</a:t>
                      </a:r>
                    </a:p>
                    <a:p>
                      <a:pPr marL="0" algn="l" defTabSz="914400" rtl="0" eaLnBrk="1" fontAlgn="ctr" latinLnBrk="0" hangingPunct="1"/>
                      <a:r>
                        <a:rPr lang="en-US" sz="1100" b="0" kern="1200" dirty="0">
                          <a:solidFill>
                            <a:srgbClr val="00467F"/>
                          </a:solidFill>
                          <a:latin typeface="+mn-lt"/>
                          <a:ea typeface="+mn-ea"/>
                          <a:cs typeface="+mn-cs"/>
                        </a:rPr>
                        <a:t>Resident and Associate Society American College of Surgeons (RASACS)</a:t>
                      </a:r>
                    </a:p>
                    <a:p>
                      <a:pPr marL="0" algn="l" defTabSz="914400" rtl="0" eaLnBrk="1" fontAlgn="ctr" latinLnBrk="0" hangingPunct="1"/>
                      <a:r>
                        <a:rPr lang="en-US" sz="1100" b="0" kern="1200" dirty="0">
                          <a:solidFill>
                            <a:srgbClr val="00467F"/>
                          </a:solidFill>
                          <a:latin typeface="+mn-lt"/>
                          <a:ea typeface="+mn-ea"/>
                          <a:cs typeface="+mn-cs"/>
                        </a:rPr>
                        <a:t>Society for Immunotherapy of Cancer (SITC)</a:t>
                      </a:r>
                    </a:p>
                    <a:p>
                      <a:pPr marL="0" algn="l" defTabSz="914400" rtl="0" eaLnBrk="1" fontAlgn="ctr" latinLnBrk="0" hangingPunct="1"/>
                      <a:r>
                        <a:rPr lang="en-US" sz="1100" b="0" kern="1200" dirty="0">
                          <a:solidFill>
                            <a:srgbClr val="00467F"/>
                          </a:solidFill>
                          <a:latin typeface="+mn-lt"/>
                          <a:ea typeface="+mn-ea"/>
                          <a:cs typeface="+mn-cs"/>
                        </a:rPr>
                        <a:t>Society of Gynecologic Oncology (SGO)</a:t>
                      </a:r>
                    </a:p>
                    <a:p>
                      <a:pPr marL="0" algn="l" defTabSz="914400" rtl="0" eaLnBrk="1" fontAlgn="ctr" latinLnBrk="0" hangingPunct="1"/>
                      <a:r>
                        <a:rPr lang="en-US" sz="1100" b="0" kern="1200" dirty="0">
                          <a:solidFill>
                            <a:srgbClr val="00467F"/>
                          </a:solidFill>
                          <a:latin typeface="+mn-lt"/>
                          <a:ea typeface="+mn-ea"/>
                          <a:cs typeface="+mn-cs"/>
                        </a:rPr>
                        <a:t>Society of Nuclear Medicine and Molecular Imaging (SNMMI)</a:t>
                      </a:r>
                    </a:p>
                    <a:p>
                      <a:pPr marL="0" algn="l" defTabSz="914400" rtl="0" eaLnBrk="1" fontAlgn="ctr" latinLnBrk="0" hangingPunct="1"/>
                      <a:r>
                        <a:rPr lang="en-US" sz="1100" b="0" kern="1200" dirty="0">
                          <a:solidFill>
                            <a:srgbClr val="00467F"/>
                          </a:solidFill>
                          <a:latin typeface="+mn-lt"/>
                          <a:ea typeface="+mn-ea"/>
                          <a:cs typeface="+mn-cs"/>
                        </a:rPr>
                        <a:t>Society of Surgical Oncology (SSO)</a:t>
                      </a:r>
                    </a:p>
                    <a:p>
                      <a:pPr marL="0" algn="l" defTabSz="914400" rtl="0" eaLnBrk="1" fontAlgn="ctr" latinLnBrk="0" hangingPunct="1"/>
                      <a:r>
                        <a:rPr lang="en-US" sz="1100" b="0" kern="1200" dirty="0">
                          <a:solidFill>
                            <a:srgbClr val="00467F"/>
                          </a:solidFill>
                          <a:latin typeface="+mn-lt"/>
                          <a:ea typeface="+mn-ea"/>
                          <a:cs typeface="+mn-cs"/>
                        </a:rPr>
                        <a:t>Society of Thoracic Surgeons (STS)</a:t>
                      </a:r>
                    </a:p>
                    <a:p>
                      <a:pPr marL="0" algn="l" defTabSz="914400" rtl="0" eaLnBrk="1" fontAlgn="ctr" latinLnBrk="0" hangingPunct="1"/>
                      <a:r>
                        <a:rPr lang="en-US" sz="1100" b="0" kern="1200" dirty="0">
                          <a:solidFill>
                            <a:srgbClr val="00467F"/>
                          </a:solidFill>
                          <a:latin typeface="+mn-lt"/>
                          <a:ea typeface="+mn-ea"/>
                          <a:cs typeface="+mn-cs"/>
                        </a:rPr>
                        <a:t>Young Fellows Association American College of Surgeons (YFAACS</a:t>
                      </a:r>
                      <a:r>
                        <a:rPr lang="en-US" sz="1100" kern="1200" dirty="0">
                          <a:solidFill>
                            <a:schemeClr val="tx1"/>
                          </a:solidFill>
                          <a:effectLst/>
                          <a:latin typeface="+mn-lt"/>
                          <a:ea typeface="+mn-ea"/>
                          <a:cs typeface="+mn-cs"/>
                        </a:rPr>
                        <a:t>)</a:t>
                      </a:r>
                    </a:p>
                    <a:p>
                      <a:pPr algn="l" fontAlgn="b"/>
                      <a:endParaRPr lang="en-US" sz="1100" dirty="0"/>
                    </a:p>
                  </a:txBody>
                  <a:tcPr marL="9525" marR="9525" marT="9525" marB="0" anchor="b">
                    <a:lnL>
                      <a:noFill/>
                    </a:lnL>
                    <a:lnR>
                      <a:noFill/>
                    </a:lnR>
                    <a:lnT>
                      <a:noFill/>
                    </a:lnT>
                    <a:lnB>
                      <a:noFill/>
                    </a:lnB>
                  </a:tcPr>
                </a:tc>
                <a:extLst>
                  <a:ext uri="{0D108BD9-81ED-4DB2-BD59-A6C34878D82A}">
                    <a16:rowId xmlns="" xmlns:a16="http://schemas.microsoft.com/office/drawing/2014/main" val="10000"/>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37160"/>
            <a:ext cx="8686800" cy="457200"/>
          </a:xfrm>
        </p:spPr>
        <p:txBody>
          <a:bodyPr>
            <a:normAutofit/>
          </a:bodyPr>
          <a:lstStyle/>
          <a:p>
            <a:pPr algn="ctr"/>
            <a:r>
              <a:rPr lang="en-US" sz="2800" dirty="0"/>
              <a:t>Commission on Cancer Member Organizations</a:t>
            </a:r>
          </a:p>
        </p:txBody>
      </p:sp>
      <p:graphicFrame>
        <p:nvGraphicFramePr>
          <p:cNvPr id="6" name="Table 5"/>
          <p:cNvGraphicFramePr>
            <a:graphicFrameLocks noGrp="1"/>
          </p:cNvGraphicFramePr>
          <p:nvPr>
            <p:extLst>
              <p:ext uri="{D42A27DB-BD31-4B8C-83A1-F6EECF244321}">
                <p14:modId xmlns="" xmlns:p14="http://schemas.microsoft.com/office/powerpoint/2010/main" val="2906811297"/>
              </p:ext>
            </p:extLst>
          </p:nvPr>
        </p:nvGraphicFramePr>
        <p:xfrm>
          <a:off x="508000" y="762000"/>
          <a:ext cx="5130800" cy="4078605"/>
        </p:xfrm>
        <a:graphic>
          <a:graphicData uri="http://schemas.openxmlformats.org/drawingml/2006/table">
            <a:tbl>
              <a:tblPr/>
              <a:tblGrid>
                <a:gridCol w="5130800">
                  <a:extLst>
                    <a:ext uri="{9D8B030D-6E8A-4147-A177-3AD203B41FA5}">
                      <a16:colId xmlns="" xmlns:a16="http://schemas.microsoft.com/office/drawing/2014/main" val="20000"/>
                    </a:ext>
                  </a:extLst>
                </a:gridCol>
              </a:tblGrid>
              <a:tr h="190500">
                <a:tc>
                  <a:txBody>
                    <a:bodyPr/>
                    <a:lstStyle/>
                    <a:p>
                      <a:pPr algn="ctr"/>
                      <a:r>
                        <a:rPr lang="en-US" sz="1600" b="1" kern="1200" dirty="0">
                          <a:solidFill>
                            <a:srgbClr val="00467F"/>
                          </a:solidFill>
                          <a:latin typeface="+mn-lt"/>
                          <a:ea typeface="+mn-ea"/>
                          <a:cs typeface="+mn-cs"/>
                        </a:rPr>
                        <a:t>Government</a:t>
                      </a:r>
                    </a:p>
                    <a:p>
                      <a:r>
                        <a:rPr lang="en-US" sz="1100" kern="1200" dirty="0">
                          <a:solidFill>
                            <a:srgbClr val="00467F"/>
                          </a:solidFill>
                          <a:latin typeface="+mn-lt"/>
                          <a:ea typeface="+mn-ea"/>
                          <a:cs typeface="+mn-cs"/>
                        </a:rPr>
                        <a:t>Centers for Disease Control and Prevention (CDC)</a:t>
                      </a:r>
                    </a:p>
                    <a:p>
                      <a:r>
                        <a:rPr lang="en-US" sz="1100" kern="1200" dirty="0">
                          <a:solidFill>
                            <a:srgbClr val="00467F"/>
                          </a:solidFill>
                          <a:latin typeface="+mn-lt"/>
                          <a:ea typeface="+mn-ea"/>
                          <a:cs typeface="+mn-cs"/>
                        </a:rPr>
                        <a:t>Department of Defense Military Health System (DOD)</a:t>
                      </a:r>
                    </a:p>
                    <a:p>
                      <a:r>
                        <a:rPr lang="en-US" sz="1100" kern="1200" dirty="0">
                          <a:solidFill>
                            <a:srgbClr val="00467F"/>
                          </a:solidFill>
                          <a:latin typeface="+mn-lt"/>
                          <a:ea typeface="+mn-ea"/>
                          <a:cs typeface="+mn-cs"/>
                        </a:rPr>
                        <a:t>Department of Veterans Affairs/Veterans Health (VA)</a:t>
                      </a:r>
                    </a:p>
                    <a:p>
                      <a:r>
                        <a:rPr lang="en-US" sz="1100" kern="1200" dirty="0">
                          <a:solidFill>
                            <a:srgbClr val="00467F"/>
                          </a:solidFill>
                          <a:latin typeface="+mn-lt"/>
                          <a:ea typeface="+mn-ea"/>
                          <a:cs typeface="+mn-cs"/>
                        </a:rPr>
                        <a:t>National Cancer Institute Healthcare Delivery Research Program (NCI HDRP)</a:t>
                      </a:r>
                    </a:p>
                    <a:p>
                      <a:r>
                        <a:rPr lang="en-US" sz="1100" kern="1200" dirty="0">
                          <a:solidFill>
                            <a:srgbClr val="00467F"/>
                          </a:solidFill>
                          <a:latin typeface="+mn-lt"/>
                          <a:ea typeface="+mn-ea"/>
                          <a:cs typeface="+mn-cs"/>
                        </a:rPr>
                        <a:t>National Cancer Institute Surveillance, Epidemiology, and End Results Program (NCI SEER)</a:t>
                      </a:r>
                    </a:p>
                    <a:p>
                      <a:r>
                        <a:rPr lang="en-US" sz="1100" kern="1200" dirty="0">
                          <a:solidFill>
                            <a:srgbClr val="00467F"/>
                          </a:solidFill>
                          <a:latin typeface="+mn-lt"/>
                          <a:ea typeface="+mn-ea"/>
                          <a:cs typeface="+mn-cs"/>
                        </a:rPr>
                        <a:t> </a:t>
                      </a:r>
                    </a:p>
                    <a:p>
                      <a:pPr algn="ctr"/>
                      <a:endParaRPr lang="en-US" sz="1600" b="1" kern="1200" dirty="0">
                        <a:solidFill>
                          <a:srgbClr val="00467F"/>
                        </a:solidFill>
                        <a:latin typeface="+mn-lt"/>
                        <a:ea typeface="+mn-ea"/>
                        <a:cs typeface="+mn-cs"/>
                      </a:endParaRPr>
                    </a:p>
                    <a:p>
                      <a:pPr algn="ctr"/>
                      <a:r>
                        <a:rPr lang="en-US" sz="1600" b="1" kern="1200" dirty="0">
                          <a:solidFill>
                            <a:srgbClr val="00467F"/>
                          </a:solidFill>
                          <a:latin typeface="+mn-lt"/>
                          <a:ea typeface="+mn-ea"/>
                          <a:cs typeface="+mn-cs"/>
                        </a:rPr>
                        <a:t>Registry</a:t>
                      </a:r>
                    </a:p>
                    <a:p>
                      <a:r>
                        <a:rPr lang="en-US" sz="1100" kern="1200" dirty="0">
                          <a:solidFill>
                            <a:srgbClr val="00467F"/>
                          </a:solidFill>
                          <a:latin typeface="+mn-lt"/>
                          <a:ea typeface="+mn-ea"/>
                          <a:cs typeface="+mn-cs"/>
                        </a:rPr>
                        <a:t>National Cancer Registrars Association, Inc. (NCRA)</a:t>
                      </a:r>
                    </a:p>
                    <a:p>
                      <a:r>
                        <a:rPr lang="en-US" sz="1100" kern="1200" dirty="0">
                          <a:solidFill>
                            <a:srgbClr val="00467F"/>
                          </a:solidFill>
                          <a:latin typeface="+mn-lt"/>
                          <a:ea typeface="+mn-ea"/>
                          <a:cs typeface="+mn-cs"/>
                        </a:rPr>
                        <a:t>North American Association of Central Cancer Registries (NAACCR)</a:t>
                      </a:r>
                    </a:p>
                    <a:p>
                      <a:r>
                        <a:rPr lang="en-US" sz="1100" kern="1200" dirty="0">
                          <a:solidFill>
                            <a:srgbClr val="00467F"/>
                          </a:solidFill>
                          <a:latin typeface="+mn-lt"/>
                          <a:ea typeface="+mn-ea"/>
                          <a:cs typeface="+mn-cs"/>
                        </a:rPr>
                        <a:t> </a:t>
                      </a:r>
                    </a:p>
                    <a:p>
                      <a:pPr marL="0" algn="ctr" defTabSz="914400" rtl="0" eaLnBrk="1" latinLnBrk="0" hangingPunct="1"/>
                      <a:endParaRPr lang="en-US" sz="1600" b="1" kern="1200" dirty="0">
                        <a:solidFill>
                          <a:srgbClr val="00467F"/>
                        </a:solidFill>
                        <a:latin typeface="+mn-lt"/>
                        <a:ea typeface="+mn-ea"/>
                        <a:cs typeface="+mn-cs"/>
                      </a:endParaRPr>
                    </a:p>
                    <a:p>
                      <a:pPr marL="0" algn="ctr" defTabSz="914400" rtl="0" eaLnBrk="1" latinLnBrk="0" hangingPunct="1"/>
                      <a:r>
                        <a:rPr lang="en-US" sz="1600" b="1" kern="1200" dirty="0">
                          <a:solidFill>
                            <a:srgbClr val="00467F"/>
                          </a:solidFill>
                          <a:latin typeface="+mn-lt"/>
                          <a:ea typeface="+mn-ea"/>
                          <a:cs typeface="+mn-cs"/>
                        </a:rPr>
                        <a:t>Research/Education</a:t>
                      </a:r>
                    </a:p>
                    <a:p>
                      <a:r>
                        <a:rPr lang="en-US" sz="1100" kern="1200" dirty="0">
                          <a:solidFill>
                            <a:srgbClr val="00467F"/>
                          </a:solidFill>
                          <a:latin typeface="+mn-lt"/>
                          <a:ea typeface="+mn-ea"/>
                          <a:cs typeface="+mn-cs"/>
                        </a:rPr>
                        <a:t>Alliance Clinical Research Program (ALLIANCE)</a:t>
                      </a:r>
                    </a:p>
                    <a:p>
                      <a:r>
                        <a:rPr lang="en-US" sz="1100" kern="1200" dirty="0">
                          <a:solidFill>
                            <a:srgbClr val="00467F"/>
                          </a:solidFill>
                          <a:latin typeface="+mn-lt"/>
                          <a:ea typeface="+mn-ea"/>
                          <a:cs typeface="+mn-cs"/>
                        </a:rPr>
                        <a:t>American Association for Cancer Education (AACE)</a:t>
                      </a:r>
                    </a:p>
                    <a:p>
                      <a:r>
                        <a:rPr lang="en-US" sz="1100" kern="1200" dirty="0">
                          <a:solidFill>
                            <a:srgbClr val="00467F"/>
                          </a:solidFill>
                          <a:latin typeface="+mn-lt"/>
                          <a:ea typeface="+mn-ea"/>
                          <a:cs typeface="+mn-cs"/>
                        </a:rPr>
                        <a:t>American Joint Committee on Cancer (AJCC)</a:t>
                      </a:r>
                    </a:p>
                    <a:p>
                      <a:r>
                        <a:rPr lang="en-US" sz="1100" kern="1200" dirty="0">
                          <a:solidFill>
                            <a:srgbClr val="00467F"/>
                          </a:solidFill>
                          <a:latin typeface="+mn-lt"/>
                          <a:ea typeface="+mn-ea"/>
                          <a:cs typeface="+mn-cs"/>
                        </a:rPr>
                        <a:t>Association of American Cancer Institutes (AACI)</a:t>
                      </a:r>
                    </a:p>
                    <a:p>
                      <a:r>
                        <a:rPr lang="en-US" sz="1100" kern="1200" dirty="0">
                          <a:solidFill>
                            <a:srgbClr val="00467F"/>
                          </a:solidFill>
                          <a:latin typeface="+mn-lt"/>
                          <a:ea typeface="+mn-ea"/>
                          <a:cs typeface="+mn-cs"/>
                        </a:rPr>
                        <a:t>National Accreditation Program for Breast Centers (NAPBC)</a:t>
                      </a:r>
                    </a:p>
                    <a:p>
                      <a:r>
                        <a:rPr lang="en-US" sz="1100" kern="1200" dirty="0">
                          <a:solidFill>
                            <a:srgbClr val="00467F"/>
                          </a:solidFill>
                          <a:latin typeface="+mn-lt"/>
                          <a:ea typeface="+mn-ea"/>
                          <a:cs typeface="+mn-cs"/>
                        </a:rPr>
                        <a:t>National Comprehensive Cancer Network (NCCN)</a:t>
                      </a:r>
                    </a:p>
                    <a:p>
                      <a:r>
                        <a:rPr lang="en-US" sz="1100" kern="1200" dirty="0">
                          <a:solidFill>
                            <a:srgbClr val="00467F"/>
                          </a:solidFill>
                          <a:latin typeface="+mn-lt"/>
                          <a:ea typeface="+mn-ea"/>
                          <a:cs typeface="+mn-cs"/>
                        </a:rPr>
                        <a:t>National Surgical Adjuvant Breast and Bowel Project (NSABP)</a:t>
                      </a:r>
                    </a:p>
                    <a:p>
                      <a:pPr algn="l" fontAlgn="ctr"/>
                      <a:endParaRPr lang="en-US" sz="1100" kern="1200" dirty="0">
                        <a:solidFill>
                          <a:srgbClr val="00467F"/>
                        </a:solidFill>
                        <a:latin typeface="+mn-lt"/>
                        <a:ea typeface="+mn-ea"/>
                        <a:cs typeface="+mn-cs"/>
                      </a:endParaRPr>
                    </a:p>
                  </a:txBody>
                  <a:tcPr marL="9525" marR="9525" marT="9525" marB="0" anchor="ctr">
                    <a:lnL>
                      <a:noFill/>
                    </a:lnL>
                    <a:lnR>
                      <a:noFill/>
                    </a:lnR>
                    <a:lnT>
                      <a:noFill/>
                    </a:lnT>
                    <a:lnB>
                      <a:noFill/>
                    </a:lnB>
                  </a:tcPr>
                </a:tc>
                <a:extLst>
                  <a:ext uri="{0D108BD9-81ED-4DB2-BD59-A6C34878D82A}">
                    <a16:rowId xmlns="" xmlns:a16="http://schemas.microsoft.com/office/drawing/2014/main" val="10000"/>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37160"/>
            <a:ext cx="8686800" cy="685800"/>
          </a:xfrm>
        </p:spPr>
        <p:txBody>
          <a:bodyPr>
            <a:normAutofit/>
          </a:bodyPr>
          <a:lstStyle/>
          <a:p>
            <a:r>
              <a:rPr lang="en-US" sz="3200" dirty="0"/>
              <a:t>National Cancer Data Base (NCDB)</a:t>
            </a:r>
          </a:p>
        </p:txBody>
      </p:sp>
      <p:sp>
        <p:nvSpPr>
          <p:cNvPr id="4" name="Content Placeholder 3"/>
          <p:cNvSpPr>
            <a:spLocks noGrp="1"/>
          </p:cNvSpPr>
          <p:nvPr>
            <p:ph idx="4294967295"/>
          </p:nvPr>
        </p:nvSpPr>
        <p:spPr>
          <a:xfrm>
            <a:off x="457200" y="1050925"/>
            <a:ext cx="7772400" cy="4892675"/>
          </a:xfrm>
        </p:spPr>
        <p:txBody>
          <a:bodyPr>
            <a:normAutofit/>
          </a:bodyPr>
          <a:lstStyle/>
          <a:p>
            <a:pPr marL="288925" indent="-288925"/>
            <a:r>
              <a:rPr lang="en-US" sz="2400" dirty="0">
                <a:solidFill>
                  <a:srgbClr val="00467F"/>
                </a:solidFill>
              </a:rPr>
              <a:t>A joint program of the CoC and the American Cancer Society that began in 1988</a:t>
            </a:r>
          </a:p>
          <a:p>
            <a:pPr marL="288925" indent="-288925"/>
            <a:r>
              <a:rPr lang="en-US" sz="2400" dirty="0">
                <a:solidFill>
                  <a:srgbClr val="00467F"/>
                </a:solidFill>
              </a:rPr>
              <a:t>A nationwide oncology database for more than </a:t>
            </a:r>
            <a:br>
              <a:rPr lang="en-US" sz="2400" dirty="0">
                <a:solidFill>
                  <a:srgbClr val="00467F"/>
                </a:solidFill>
              </a:rPr>
            </a:br>
            <a:r>
              <a:rPr lang="en-US" sz="2400" dirty="0">
                <a:solidFill>
                  <a:srgbClr val="00467F"/>
                </a:solidFill>
              </a:rPr>
              <a:t>1,500 CoC-accredited  U.S. cancer programs </a:t>
            </a:r>
          </a:p>
          <a:p>
            <a:pPr marL="288925" indent="-288925"/>
            <a:r>
              <a:rPr lang="en-US" sz="2400" dirty="0">
                <a:solidFill>
                  <a:srgbClr val="00467F"/>
                </a:solidFill>
              </a:rPr>
              <a:t>70 percent of all newly diagnosed U.S. cancer cases  are captured at the facility level and reported</a:t>
            </a:r>
          </a:p>
          <a:p>
            <a:pPr marL="288925" indent="-288925"/>
            <a:r>
              <a:rPr lang="en-US" sz="2400" dirty="0">
                <a:solidFill>
                  <a:srgbClr val="00467F"/>
                </a:solidFill>
              </a:rPr>
              <a:t>Contains approximately 37 million records from hospital cancer registries across the U.S.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228600" y="137160"/>
            <a:ext cx="8686800" cy="685800"/>
          </a:xfrm>
          <a:prstGeom prst="rect">
            <a:avLst/>
          </a:prstGeom>
        </p:spPr>
        <p:txBody>
          <a:bodyPr anchor="ctr" anchorCtr="0">
            <a:normAutofit/>
          </a:bodyPr>
          <a:lstStyle>
            <a:lvl1pPr>
              <a:lnSpc>
                <a:spcPct val="80000"/>
              </a:lnSpc>
              <a:defRPr sz="2400" b="0">
                <a:solidFill>
                  <a:srgbClr val="00467F"/>
                </a:solidFill>
                <a:latin typeface="Cambria" panose="02040503050406030204" pitchFamily="18" charset="0"/>
              </a:defRPr>
            </a:lvl1pPr>
          </a:lstStyle>
          <a:p>
            <a:r>
              <a:rPr lang="en-US"/>
              <a:t>Cancer Program Total Case Volume, 2011 - 2015 My Facility</a:t>
            </a:r>
          </a:p>
        </p:txBody>
      </p:sp>
      <p:pic>
        <p:nvPicPr>
          <p:cNvPr id="10" name="Picture 9"/>
          <p:cNvPicPr>
            <a:picLocks noChangeAspect="1"/>
          </p:cNvPicPr>
          <p:nvPr/>
        </p:nvPicPr>
        <p:blipFill>
          <a:blip r:embed="rId2" cstate="print"/>
          <a:stretch>
            <a:fillRect/>
          </a:stretch>
        </p:blipFill>
        <p:spPr>
          <a:xfrm>
            <a:off x="25400" y="914400"/>
            <a:ext cx="9093200" cy="51816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6200" y="137160"/>
            <a:ext cx="8915400" cy="685800"/>
          </a:xfrm>
        </p:spPr>
        <p:txBody>
          <a:bodyPr/>
          <a:lstStyle/>
          <a:p>
            <a:r>
              <a:rPr lang="en-US" dirty="0"/>
              <a:t>American College of Surgeons: 100+ Years of Quality Improvement</a:t>
            </a:r>
          </a:p>
        </p:txBody>
      </p:sp>
      <p:pic>
        <p:nvPicPr>
          <p:cNvPr id="1027"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 y="685800"/>
            <a:ext cx="9143998" cy="54864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17"/>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7782253" y="5170309"/>
            <a:ext cx="735011" cy="8229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 name="Title 2"/>
          <p:cNvSpPr>
            <a:spLocks noGrp="1"/>
          </p:cNvSpPr>
          <p:nvPr>
            <p:ph type="title" idx="4294967295"/>
          </p:nvPr>
        </p:nvSpPr>
        <p:spPr>
          <a:xfrm>
            <a:off x="405701" y="152400"/>
            <a:ext cx="8229600" cy="1295400"/>
          </a:xfrm>
          <a:prstGeom prst="rect">
            <a:avLst/>
          </a:prstGeom>
        </p:spPr>
        <p:txBody>
          <a:bodyPr anchor="t">
            <a:noAutofit/>
          </a:bodyPr>
          <a:lstStyle/>
          <a:p>
            <a:pPr>
              <a:lnSpc>
                <a:spcPct val="100000"/>
              </a:lnSpc>
            </a:pPr>
            <a:r>
              <a:rPr lang="en-US" sz="3200" dirty="0">
                <a:solidFill>
                  <a:srgbClr val="00467F"/>
                </a:solidFill>
              </a:rPr>
              <a:t>The American College of Surgeons</a:t>
            </a:r>
            <a:r>
              <a:rPr lang="en-US" sz="3600" dirty="0">
                <a:solidFill>
                  <a:srgbClr val="00467F"/>
                </a:solidFill>
              </a:rPr>
              <a:t/>
            </a:r>
            <a:br>
              <a:rPr lang="en-US" sz="3600" dirty="0">
                <a:solidFill>
                  <a:srgbClr val="00467F"/>
                </a:solidFill>
              </a:rPr>
            </a:br>
            <a:r>
              <a:rPr lang="en-US" sz="1200" dirty="0">
                <a:solidFill>
                  <a:srgbClr val="00467F"/>
                </a:solidFill>
              </a:rPr>
              <a:t>and </a:t>
            </a:r>
            <a:br>
              <a:rPr lang="en-US" sz="1200" dirty="0">
                <a:solidFill>
                  <a:srgbClr val="00467F"/>
                </a:solidFill>
              </a:rPr>
            </a:br>
            <a:r>
              <a:rPr lang="en-US" sz="3200" dirty="0">
                <a:solidFill>
                  <a:srgbClr val="00467F"/>
                </a:solidFill>
              </a:rPr>
              <a:t>The American Cancer Society</a:t>
            </a:r>
            <a:br>
              <a:rPr lang="en-US" sz="3200" dirty="0">
                <a:solidFill>
                  <a:srgbClr val="00467F"/>
                </a:solidFill>
              </a:rPr>
            </a:br>
            <a:r>
              <a:rPr lang="en-US" sz="3600" dirty="0">
                <a:solidFill>
                  <a:srgbClr val="00467F"/>
                </a:solidFill>
              </a:rPr>
              <a:t/>
            </a:r>
            <a:br>
              <a:rPr lang="en-US" sz="3600" dirty="0">
                <a:solidFill>
                  <a:srgbClr val="00467F"/>
                </a:solidFill>
              </a:rPr>
            </a:br>
            <a:endParaRPr lang="en-US" sz="2400" dirty="0">
              <a:solidFill>
                <a:srgbClr val="00467F"/>
              </a:solidFill>
            </a:endParaRPr>
          </a:p>
        </p:txBody>
      </p:sp>
      <p:cxnSp>
        <p:nvCxnSpPr>
          <p:cNvPr id="20" name="Straight Connector 19"/>
          <p:cNvCxnSpPr/>
          <p:nvPr/>
        </p:nvCxnSpPr>
        <p:spPr>
          <a:xfrm flipV="1">
            <a:off x="838200" y="3276600"/>
            <a:ext cx="7246601" cy="9355"/>
          </a:xfrm>
          <a:prstGeom prst="line">
            <a:avLst/>
          </a:prstGeom>
        </p:spPr>
        <p:style>
          <a:lnRef idx="2">
            <a:schemeClr val="accent1"/>
          </a:lnRef>
          <a:fillRef idx="0">
            <a:schemeClr val="accent1"/>
          </a:fillRef>
          <a:effectRef idx="1">
            <a:schemeClr val="accent1"/>
          </a:effectRef>
          <a:fontRef idx="minor">
            <a:schemeClr val="tx1"/>
          </a:fontRef>
        </p:style>
      </p:cxnSp>
      <p:sp>
        <p:nvSpPr>
          <p:cNvPr id="21" name="Oval 20"/>
          <p:cNvSpPr/>
          <p:nvPr/>
        </p:nvSpPr>
        <p:spPr>
          <a:xfrm>
            <a:off x="798222" y="3205871"/>
            <a:ext cx="131762" cy="150812"/>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latin typeface="Calibri"/>
            </a:endParaRPr>
          </a:p>
        </p:txBody>
      </p:sp>
      <p:sp>
        <p:nvSpPr>
          <p:cNvPr id="22" name="Oval 21"/>
          <p:cNvSpPr/>
          <p:nvPr/>
        </p:nvSpPr>
        <p:spPr>
          <a:xfrm>
            <a:off x="8163583" y="3210548"/>
            <a:ext cx="130175" cy="150813"/>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latin typeface="Calibri"/>
            </a:endParaRPr>
          </a:p>
        </p:txBody>
      </p:sp>
      <p:sp>
        <p:nvSpPr>
          <p:cNvPr id="23" name="Oval 22"/>
          <p:cNvSpPr/>
          <p:nvPr/>
        </p:nvSpPr>
        <p:spPr>
          <a:xfrm>
            <a:off x="1981200" y="3210549"/>
            <a:ext cx="131762" cy="150812"/>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latin typeface="Calibri"/>
            </a:endParaRPr>
          </a:p>
        </p:txBody>
      </p:sp>
      <p:sp>
        <p:nvSpPr>
          <p:cNvPr id="24" name="Oval 23"/>
          <p:cNvSpPr/>
          <p:nvPr/>
        </p:nvSpPr>
        <p:spPr>
          <a:xfrm>
            <a:off x="4851277" y="3229221"/>
            <a:ext cx="131762" cy="150813"/>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latin typeface="Calibri"/>
            </a:endParaRPr>
          </a:p>
        </p:txBody>
      </p:sp>
      <p:sp>
        <p:nvSpPr>
          <p:cNvPr id="25" name="Oval 24"/>
          <p:cNvSpPr/>
          <p:nvPr/>
        </p:nvSpPr>
        <p:spPr>
          <a:xfrm>
            <a:off x="3657600" y="3214850"/>
            <a:ext cx="131763" cy="1524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latin typeface="Calibri"/>
            </a:endParaRPr>
          </a:p>
        </p:txBody>
      </p:sp>
      <p:sp>
        <p:nvSpPr>
          <p:cNvPr id="26" name="Rectangle 25"/>
          <p:cNvSpPr/>
          <p:nvPr/>
        </p:nvSpPr>
        <p:spPr>
          <a:xfrm>
            <a:off x="2438400" y="3500735"/>
            <a:ext cx="2652064" cy="923330"/>
          </a:xfrm>
          <a:prstGeom prst="rect">
            <a:avLst/>
          </a:prstGeom>
        </p:spPr>
        <p:txBody>
          <a:bodyPr wrap="square">
            <a:spAutoFit/>
          </a:bodyPr>
          <a:lstStyle/>
          <a:p>
            <a:pPr lvl="0" algn="ctr" fontAlgn="base">
              <a:spcBef>
                <a:spcPct val="0"/>
              </a:spcBef>
              <a:spcAft>
                <a:spcPct val="0"/>
              </a:spcAft>
            </a:pPr>
            <a:r>
              <a:rPr lang="en-US" sz="900" dirty="0">
                <a:solidFill>
                  <a:srgbClr val="000000"/>
                </a:solidFill>
                <a:cs typeface="Times New Roman" panose="02020603050405020304" pitchFamily="18" charset="0"/>
              </a:rPr>
              <a:t>1959</a:t>
            </a:r>
          </a:p>
          <a:p>
            <a:pPr lvl="0" algn="ctr" fontAlgn="base">
              <a:spcBef>
                <a:spcPct val="0"/>
              </a:spcBef>
              <a:spcAft>
                <a:spcPct val="0"/>
              </a:spcAft>
            </a:pPr>
            <a:r>
              <a:rPr lang="en-US" sz="900" dirty="0">
                <a:solidFill>
                  <a:srgbClr val="000000"/>
                </a:solidFill>
                <a:cs typeface="Times New Roman" panose="02020603050405020304" pitchFamily="18" charset="0"/>
              </a:rPr>
              <a:t>The American Cancer Society and the American College of Surgeons are the founding members of the American Joint Committee on Cancer to formulate and publish  cancer classification systems and staging  </a:t>
            </a:r>
          </a:p>
        </p:txBody>
      </p:sp>
      <p:sp>
        <p:nvSpPr>
          <p:cNvPr id="27" name="Oval 26"/>
          <p:cNvSpPr/>
          <p:nvPr/>
        </p:nvSpPr>
        <p:spPr>
          <a:xfrm>
            <a:off x="6504885" y="3214850"/>
            <a:ext cx="131762" cy="150813"/>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latin typeface="Calibri"/>
            </a:endParaRPr>
          </a:p>
        </p:txBody>
      </p:sp>
      <p:sp>
        <p:nvSpPr>
          <p:cNvPr id="28" name="TextBox 19"/>
          <p:cNvSpPr txBox="1">
            <a:spLocks noChangeArrowheads="1"/>
          </p:cNvSpPr>
          <p:nvPr/>
        </p:nvSpPr>
        <p:spPr bwMode="auto">
          <a:xfrm>
            <a:off x="185148" y="3500735"/>
            <a:ext cx="1553753"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a:solidFill>
                  <a:schemeClr val="tx1"/>
                </a:solidFill>
                <a:latin typeface="Arial" charset="0"/>
              </a:defRPr>
            </a:lvl1pPr>
            <a:lvl2pPr marL="742950" indent="-285750" defTabSz="457200" eaLnBrk="0" hangingPunct="0">
              <a:defRPr>
                <a:solidFill>
                  <a:schemeClr val="tx1"/>
                </a:solidFill>
                <a:latin typeface="Arial" charset="0"/>
              </a:defRPr>
            </a:lvl2pPr>
            <a:lvl3pPr marL="1143000" indent="-228600" defTabSz="457200" eaLnBrk="0" hangingPunct="0">
              <a:defRPr>
                <a:solidFill>
                  <a:schemeClr val="tx1"/>
                </a:solidFill>
                <a:latin typeface="Arial" charset="0"/>
              </a:defRPr>
            </a:lvl3pPr>
            <a:lvl4pPr marL="1600200" indent="-228600" defTabSz="457200" eaLnBrk="0" hangingPunct="0">
              <a:defRPr>
                <a:solidFill>
                  <a:schemeClr val="tx1"/>
                </a:solidFill>
                <a:latin typeface="Arial" charset="0"/>
              </a:defRPr>
            </a:lvl4pPr>
            <a:lvl5pPr marL="2057400" indent="-228600" defTabSz="4572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sz="900" dirty="0">
                <a:solidFill>
                  <a:srgbClr val="000000"/>
                </a:solidFill>
                <a:latin typeface="+mn-lt"/>
                <a:cs typeface="Times New Roman" panose="02020603050405020304" pitchFamily="18" charset="0"/>
              </a:rPr>
              <a:t>1913</a:t>
            </a:r>
          </a:p>
          <a:p>
            <a:pPr algn="ctr" eaLnBrk="1" fontAlgn="base" hangingPunct="1">
              <a:spcBef>
                <a:spcPct val="0"/>
              </a:spcBef>
              <a:spcAft>
                <a:spcPct val="0"/>
              </a:spcAft>
            </a:pPr>
            <a:r>
              <a:rPr lang="en-US" sz="900" dirty="0">
                <a:solidFill>
                  <a:srgbClr val="000000"/>
                </a:solidFill>
                <a:latin typeface="+mn-lt"/>
                <a:cs typeface="Arial" panose="020B0604020202020204" pitchFamily="34" charset="0"/>
              </a:rPr>
              <a:t>Overlapping groups of physicians found both the American College of Surgeons and the American Cancer Society</a:t>
            </a:r>
          </a:p>
        </p:txBody>
      </p:sp>
      <p:sp>
        <p:nvSpPr>
          <p:cNvPr id="29" name="TextBox 31"/>
          <p:cNvSpPr txBox="1">
            <a:spLocks noChangeArrowheads="1"/>
          </p:cNvSpPr>
          <p:nvPr/>
        </p:nvSpPr>
        <p:spPr bwMode="auto">
          <a:xfrm>
            <a:off x="7052601" y="2536388"/>
            <a:ext cx="2015199"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a:solidFill>
                  <a:schemeClr val="tx1"/>
                </a:solidFill>
                <a:latin typeface="Arial" charset="0"/>
              </a:defRPr>
            </a:lvl1pPr>
            <a:lvl2pPr marL="742950" indent="-285750" defTabSz="457200" eaLnBrk="0" hangingPunct="0">
              <a:defRPr>
                <a:solidFill>
                  <a:schemeClr val="tx1"/>
                </a:solidFill>
                <a:latin typeface="Arial" charset="0"/>
              </a:defRPr>
            </a:lvl2pPr>
            <a:lvl3pPr marL="1143000" indent="-228600" defTabSz="457200" eaLnBrk="0" hangingPunct="0">
              <a:defRPr>
                <a:solidFill>
                  <a:schemeClr val="tx1"/>
                </a:solidFill>
                <a:latin typeface="Arial" charset="0"/>
              </a:defRPr>
            </a:lvl3pPr>
            <a:lvl4pPr marL="1600200" indent="-228600" defTabSz="457200" eaLnBrk="0" hangingPunct="0">
              <a:defRPr>
                <a:solidFill>
                  <a:schemeClr val="tx1"/>
                </a:solidFill>
                <a:latin typeface="Arial" charset="0"/>
              </a:defRPr>
            </a:lvl4pPr>
            <a:lvl5pPr marL="2057400" indent="-228600" defTabSz="4572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sz="900" dirty="0">
                <a:solidFill>
                  <a:srgbClr val="000000"/>
                </a:solidFill>
                <a:latin typeface="+mn-lt"/>
                <a:cs typeface="Times New Roman" panose="02020603050405020304" pitchFamily="18" charset="0"/>
              </a:rPr>
              <a:t>The American College of Surgeons and the American Cancer Society start the second century of  their partnership</a:t>
            </a:r>
          </a:p>
          <a:p>
            <a:pPr algn="ctr" eaLnBrk="1" fontAlgn="base" hangingPunct="1">
              <a:spcBef>
                <a:spcPct val="0"/>
              </a:spcBef>
              <a:spcAft>
                <a:spcPct val="0"/>
              </a:spcAft>
            </a:pPr>
            <a:r>
              <a:rPr lang="en-US" sz="900" dirty="0">
                <a:solidFill>
                  <a:srgbClr val="000000"/>
                </a:solidFill>
                <a:latin typeface="+mn-lt"/>
                <a:cs typeface="Times New Roman" panose="02020603050405020304" pitchFamily="18" charset="0"/>
              </a:rPr>
              <a:t>2013</a:t>
            </a:r>
          </a:p>
        </p:txBody>
      </p:sp>
      <p:sp>
        <p:nvSpPr>
          <p:cNvPr id="30" name="TextBox 29"/>
          <p:cNvSpPr txBox="1">
            <a:spLocks noChangeArrowheads="1"/>
          </p:cNvSpPr>
          <p:nvPr/>
        </p:nvSpPr>
        <p:spPr bwMode="auto">
          <a:xfrm>
            <a:off x="5334000" y="3510260"/>
            <a:ext cx="2448253"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a:solidFill>
                  <a:schemeClr val="tx1"/>
                </a:solidFill>
                <a:latin typeface="Arial" charset="0"/>
              </a:defRPr>
            </a:lvl1pPr>
            <a:lvl2pPr marL="742950" indent="-285750" defTabSz="457200" eaLnBrk="0" hangingPunct="0">
              <a:defRPr>
                <a:solidFill>
                  <a:schemeClr val="tx1"/>
                </a:solidFill>
                <a:latin typeface="Arial" charset="0"/>
              </a:defRPr>
            </a:lvl2pPr>
            <a:lvl3pPr marL="1143000" indent="-228600" defTabSz="457200" eaLnBrk="0" hangingPunct="0">
              <a:defRPr>
                <a:solidFill>
                  <a:schemeClr val="tx1"/>
                </a:solidFill>
                <a:latin typeface="Arial" charset="0"/>
              </a:defRPr>
            </a:lvl3pPr>
            <a:lvl4pPr marL="1600200" indent="-228600" defTabSz="457200" eaLnBrk="0" hangingPunct="0">
              <a:defRPr>
                <a:solidFill>
                  <a:schemeClr val="tx1"/>
                </a:solidFill>
                <a:latin typeface="Arial" charset="0"/>
              </a:defRPr>
            </a:lvl4pPr>
            <a:lvl5pPr marL="2057400" indent="-228600" defTabSz="4572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sz="900" dirty="0">
                <a:solidFill>
                  <a:srgbClr val="000000"/>
                </a:solidFill>
                <a:latin typeface="+mn-lt"/>
                <a:cs typeface="Times New Roman" panose="02020603050405020304" pitchFamily="18" charset="0"/>
              </a:rPr>
              <a:t>1988</a:t>
            </a:r>
          </a:p>
          <a:p>
            <a:pPr algn="ctr" eaLnBrk="1" fontAlgn="base" hangingPunct="1">
              <a:spcBef>
                <a:spcPct val="0"/>
              </a:spcBef>
              <a:spcAft>
                <a:spcPct val="0"/>
              </a:spcAft>
            </a:pPr>
            <a:r>
              <a:rPr lang="en-US" sz="900" dirty="0">
                <a:solidFill>
                  <a:srgbClr val="000000"/>
                </a:solidFill>
                <a:latin typeface="+mn-lt"/>
                <a:cs typeface="Times New Roman" panose="02020603050405020304" pitchFamily="18" charset="0"/>
              </a:rPr>
              <a:t>The American College of Surgeons pilots the National Cancer Data Base, the largest repository of  cancer patient data in the world </a:t>
            </a:r>
          </a:p>
        </p:txBody>
      </p:sp>
      <p:sp>
        <p:nvSpPr>
          <p:cNvPr id="31" name="TextBox 30"/>
          <p:cNvSpPr txBox="1"/>
          <p:nvPr/>
        </p:nvSpPr>
        <p:spPr>
          <a:xfrm>
            <a:off x="1077331" y="2415570"/>
            <a:ext cx="1970669" cy="784830"/>
          </a:xfrm>
          <a:prstGeom prst="rect">
            <a:avLst/>
          </a:prstGeom>
          <a:noFill/>
        </p:spPr>
        <p:txBody>
          <a:bodyPr wrap="square" rtlCol="0">
            <a:spAutoFit/>
          </a:bodyPr>
          <a:lstStyle/>
          <a:p>
            <a:pPr algn="ctr"/>
            <a:r>
              <a:rPr lang="en-US" sz="900" dirty="0">
                <a:cs typeface="Times New Roman" panose="02020603050405020304" pitchFamily="18" charset="0"/>
              </a:rPr>
              <a:t>The American Cancer Society funds the American College of Surgeons development of an approval program for cancer care  clinic</a:t>
            </a:r>
          </a:p>
          <a:p>
            <a:pPr algn="ctr"/>
            <a:r>
              <a:rPr lang="en-US" sz="900" dirty="0">
                <a:cs typeface="Times New Roman" panose="02020603050405020304" pitchFamily="18" charset="0"/>
              </a:rPr>
              <a:t>1926</a:t>
            </a:r>
          </a:p>
        </p:txBody>
      </p:sp>
      <p:sp>
        <p:nvSpPr>
          <p:cNvPr id="32" name="TextBox 31"/>
          <p:cNvSpPr txBox="1"/>
          <p:nvPr/>
        </p:nvSpPr>
        <p:spPr>
          <a:xfrm>
            <a:off x="3616056" y="2477869"/>
            <a:ext cx="2602203" cy="646331"/>
          </a:xfrm>
          <a:prstGeom prst="rect">
            <a:avLst/>
          </a:prstGeom>
          <a:noFill/>
        </p:spPr>
        <p:txBody>
          <a:bodyPr wrap="square" rtlCol="0">
            <a:spAutoFit/>
          </a:bodyPr>
          <a:lstStyle/>
          <a:p>
            <a:pPr algn="ctr"/>
            <a:r>
              <a:rPr lang="en-US" sz="900" dirty="0"/>
              <a:t>The American Cancer Society funds the Cancer Physician Liaison programs  to engage physicians in Commission on Cancer accredited programs</a:t>
            </a:r>
          </a:p>
          <a:p>
            <a:pPr algn="ctr"/>
            <a:r>
              <a:rPr lang="en-US" sz="900" dirty="0"/>
              <a:t>1963 </a:t>
            </a:r>
          </a:p>
        </p:txBody>
      </p:sp>
      <p:sp>
        <p:nvSpPr>
          <p:cNvPr id="33" name="TextBox 32"/>
          <p:cNvSpPr txBox="1"/>
          <p:nvPr/>
        </p:nvSpPr>
        <p:spPr>
          <a:xfrm>
            <a:off x="678106" y="4754812"/>
            <a:ext cx="7669403" cy="830997"/>
          </a:xfrm>
          <a:prstGeom prst="rect">
            <a:avLst/>
          </a:prstGeom>
          <a:noFill/>
        </p:spPr>
        <p:txBody>
          <a:bodyPr wrap="square" rtlCol="0">
            <a:spAutoFit/>
          </a:bodyPr>
          <a:lstStyle/>
          <a:p>
            <a:pPr algn="ctr"/>
            <a:r>
              <a:rPr lang="en-US" sz="1600" dirty="0">
                <a:solidFill>
                  <a:srgbClr val="00467F"/>
                </a:solidFill>
              </a:rPr>
              <a:t>The Commission on Cancer acknowledges the support of the American Cancer Society </a:t>
            </a:r>
          </a:p>
          <a:p>
            <a:pPr algn="ctr"/>
            <a:r>
              <a:rPr lang="en-US" sz="1600" dirty="0">
                <a:solidFill>
                  <a:srgbClr val="00467F"/>
                </a:solidFill>
              </a:rPr>
              <a:t>for their support of the National Cancer Data Base and </a:t>
            </a:r>
          </a:p>
          <a:p>
            <a:pPr algn="ctr"/>
            <a:r>
              <a:rPr lang="en-US" sz="1600" dirty="0">
                <a:solidFill>
                  <a:srgbClr val="00467F"/>
                </a:solidFill>
              </a:rPr>
              <a:t>the Cancer Liaison Physician Program</a:t>
            </a:r>
          </a:p>
        </p:txBody>
      </p:sp>
      <p:sp>
        <p:nvSpPr>
          <p:cNvPr id="3" name="TextBox 2"/>
          <p:cNvSpPr txBox="1"/>
          <p:nvPr/>
        </p:nvSpPr>
        <p:spPr>
          <a:xfrm>
            <a:off x="1319845" y="1447800"/>
            <a:ext cx="6385924" cy="461665"/>
          </a:xfrm>
          <a:prstGeom prst="rect">
            <a:avLst/>
          </a:prstGeom>
          <a:noFill/>
        </p:spPr>
        <p:txBody>
          <a:bodyPr wrap="square" rtlCol="0">
            <a:spAutoFit/>
          </a:bodyPr>
          <a:lstStyle/>
          <a:p>
            <a:pPr algn="ctr"/>
            <a:r>
              <a:rPr lang="en-US" sz="2400" i="1" dirty="0">
                <a:solidFill>
                  <a:srgbClr val="00467F"/>
                </a:solidFill>
                <a:latin typeface="+mj-lt"/>
              </a:rPr>
              <a:t>Partners to Improve the Lives of Cancer Patients</a:t>
            </a:r>
            <a:endParaRPr lang="en-US" sz="2400" dirty="0">
              <a:latin typeface="+mj-lt"/>
            </a:endParaRPr>
          </a:p>
        </p:txBody>
      </p:sp>
      <p:pic>
        <p:nvPicPr>
          <p:cNvPr id="34" name="Picture 3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28625" y="5265769"/>
            <a:ext cx="1066800" cy="64008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137160"/>
            <a:ext cx="8686800" cy="685800"/>
          </a:xfrm>
        </p:spPr>
        <p:txBody>
          <a:bodyPr/>
          <a:lstStyle/>
          <a:p>
            <a:r>
              <a:rPr lang="en-US" sz="2800" dirty="0">
                <a:solidFill>
                  <a:srgbClr val="003399"/>
                </a:solidFill>
              </a:rPr>
              <a:t>Acknowledgements</a:t>
            </a:r>
            <a:endParaRPr lang="en-US" dirty="0"/>
          </a:p>
        </p:txBody>
      </p:sp>
      <p:sp>
        <p:nvSpPr>
          <p:cNvPr id="3" name="TextBox 2"/>
          <p:cNvSpPr txBox="1"/>
          <p:nvPr/>
        </p:nvSpPr>
        <p:spPr>
          <a:xfrm>
            <a:off x="609600" y="762000"/>
            <a:ext cx="4343400" cy="830997"/>
          </a:xfrm>
          <a:prstGeom prst="rect">
            <a:avLst/>
          </a:prstGeom>
          <a:noFill/>
        </p:spPr>
        <p:txBody>
          <a:bodyPr wrap="square" rtlCol="0">
            <a:spAutoFit/>
          </a:bodyPr>
          <a:lstStyle/>
          <a:p>
            <a:pPr algn="ctr"/>
            <a:r>
              <a:rPr lang="en-US" sz="1200" b="1" dirty="0">
                <a:solidFill>
                  <a:srgbClr val="00467F"/>
                </a:solidFill>
              </a:rPr>
              <a:t>American College of Surgeons</a:t>
            </a:r>
          </a:p>
          <a:p>
            <a:pPr algn="ctr"/>
            <a:r>
              <a:rPr lang="en-US" sz="1200" b="1" dirty="0">
                <a:solidFill>
                  <a:srgbClr val="00467F"/>
                </a:solidFill>
              </a:rPr>
              <a:t>Commission on Cancer</a:t>
            </a:r>
          </a:p>
          <a:p>
            <a:r>
              <a:rPr lang="en-US" sz="1200" dirty="0">
                <a:solidFill>
                  <a:srgbClr val="00467F"/>
                </a:solidFill>
              </a:rPr>
              <a:t>Lawrence N. Shulman, MD, FACP, Chair</a:t>
            </a:r>
          </a:p>
          <a:p>
            <a:r>
              <a:rPr lang="en-US" sz="1200" dirty="0">
                <a:solidFill>
                  <a:srgbClr val="00467F"/>
                </a:solidFill>
              </a:rPr>
              <a:t>David P. Winchester, MD, FACS, Medical Director, Cancer Programs</a:t>
            </a:r>
          </a:p>
        </p:txBody>
      </p:sp>
      <p:sp>
        <p:nvSpPr>
          <p:cNvPr id="6" name="TextBox 5"/>
          <p:cNvSpPr txBox="1"/>
          <p:nvPr/>
        </p:nvSpPr>
        <p:spPr>
          <a:xfrm>
            <a:off x="4953000" y="762000"/>
            <a:ext cx="3352800" cy="646331"/>
          </a:xfrm>
          <a:prstGeom prst="rect">
            <a:avLst/>
          </a:prstGeom>
          <a:noFill/>
        </p:spPr>
        <p:txBody>
          <a:bodyPr wrap="square" rtlCol="0">
            <a:spAutoFit/>
          </a:bodyPr>
          <a:lstStyle/>
          <a:p>
            <a:pPr algn="ctr"/>
            <a:r>
              <a:rPr lang="en-US" sz="1200" b="1" dirty="0">
                <a:solidFill>
                  <a:srgbClr val="00467F"/>
                </a:solidFill>
              </a:rPr>
              <a:t>CQIP</a:t>
            </a:r>
          </a:p>
          <a:p>
            <a:r>
              <a:rPr lang="en-US" sz="1200" dirty="0">
                <a:solidFill>
                  <a:srgbClr val="00467F"/>
                </a:solidFill>
              </a:rPr>
              <a:t>Matthew </a:t>
            </a:r>
            <a:r>
              <a:rPr lang="en-US" sz="1200" dirty="0" err="1">
                <a:solidFill>
                  <a:srgbClr val="00467F"/>
                </a:solidFill>
              </a:rPr>
              <a:t>Facktor</a:t>
            </a:r>
            <a:r>
              <a:rPr lang="en-US" sz="1200" dirty="0">
                <a:solidFill>
                  <a:srgbClr val="00467F"/>
                </a:solidFill>
              </a:rPr>
              <a:t>, MD, FACS, CQIP Project Director</a:t>
            </a:r>
          </a:p>
          <a:p>
            <a:r>
              <a:rPr lang="en-US" sz="1200" dirty="0">
                <a:solidFill>
                  <a:srgbClr val="00467F"/>
                </a:solidFill>
              </a:rPr>
              <a:t>Kenneth Pristas, CQIP Project Manager, MSHI, PMP</a:t>
            </a:r>
          </a:p>
        </p:txBody>
      </p:sp>
      <p:sp>
        <p:nvSpPr>
          <p:cNvPr id="7" name="TextBox 6"/>
          <p:cNvSpPr txBox="1"/>
          <p:nvPr/>
        </p:nvSpPr>
        <p:spPr>
          <a:xfrm rot="10800000" flipV="1">
            <a:off x="640080" y="5501639"/>
            <a:ext cx="3505200" cy="594360"/>
          </a:xfrm>
          <a:prstGeom prst="rect">
            <a:avLst/>
          </a:prstGeom>
          <a:noFill/>
        </p:spPr>
        <p:txBody>
          <a:bodyPr wrap="square" rtlCol="0">
            <a:spAutoFit/>
          </a:bodyPr>
          <a:lstStyle/>
          <a:p>
            <a:pPr algn="ctr"/>
            <a:r>
              <a:rPr lang="en-US" sz="1200" b="1" dirty="0">
                <a:solidFill>
                  <a:srgbClr val="00467F"/>
                </a:solidFill>
              </a:rPr>
              <a:t>Quality Integration </a:t>
            </a:r>
          </a:p>
          <a:p>
            <a:r>
              <a:rPr lang="en-US" sz="1200" dirty="0">
                <a:solidFill>
                  <a:srgbClr val="00467F"/>
                </a:solidFill>
              </a:rPr>
              <a:t>Matthew </a:t>
            </a:r>
            <a:r>
              <a:rPr lang="en-US" sz="1200" dirty="0" err="1">
                <a:solidFill>
                  <a:srgbClr val="00467F"/>
                </a:solidFill>
              </a:rPr>
              <a:t>Facktor</a:t>
            </a:r>
            <a:r>
              <a:rPr lang="en-US" sz="1200" dirty="0">
                <a:solidFill>
                  <a:srgbClr val="00467F"/>
                </a:solidFill>
              </a:rPr>
              <a:t>, MD, FACS, Chair</a:t>
            </a:r>
          </a:p>
          <a:p>
            <a:r>
              <a:rPr lang="en-US" sz="1200" dirty="0">
                <a:solidFill>
                  <a:srgbClr val="00467F"/>
                </a:solidFill>
              </a:rPr>
              <a:t>Ted James, MD, FACS, Vice-Chair</a:t>
            </a:r>
          </a:p>
        </p:txBody>
      </p:sp>
      <p:sp>
        <p:nvSpPr>
          <p:cNvPr id="8" name="TextBox 7"/>
          <p:cNvSpPr txBox="1"/>
          <p:nvPr/>
        </p:nvSpPr>
        <p:spPr>
          <a:xfrm rot="10800000" flipV="1">
            <a:off x="640080" y="3291839"/>
            <a:ext cx="3657600" cy="594360"/>
          </a:xfrm>
          <a:prstGeom prst="rect">
            <a:avLst/>
          </a:prstGeom>
          <a:noFill/>
        </p:spPr>
        <p:txBody>
          <a:bodyPr wrap="square" rtlCol="0">
            <a:spAutoFit/>
          </a:bodyPr>
          <a:lstStyle/>
          <a:p>
            <a:pPr algn="ctr"/>
            <a:r>
              <a:rPr lang="en-US" sz="1200" b="1" dirty="0">
                <a:solidFill>
                  <a:srgbClr val="00467F"/>
                </a:solidFill>
              </a:rPr>
              <a:t>Cancer Liaison</a:t>
            </a:r>
            <a:r>
              <a:rPr lang="en-US" sz="1200" b="1" dirty="0"/>
              <a:t> </a:t>
            </a:r>
          </a:p>
          <a:p>
            <a:r>
              <a:rPr lang="en-US" sz="1200" dirty="0">
                <a:solidFill>
                  <a:srgbClr val="00467F"/>
                </a:solidFill>
              </a:rPr>
              <a:t>Mary J. Milroy, MD, FACS, Chair</a:t>
            </a:r>
          </a:p>
          <a:p>
            <a:r>
              <a:rPr lang="en-US" sz="1200" dirty="0">
                <a:solidFill>
                  <a:srgbClr val="00467F"/>
                </a:solidFill>
              </a:rPr>
              <a:t>Peter S. Hopewood, MD, FACS, Vice-Chai</a:t>
            </a:r>
            <a:r>
              <a:rPr lang="en-US" sz="1200" dirty="0"/>
              <a:t>r</a:t>
            </a:r>
          </a:p>
        </p:txBody>
      </p:sp>
      <p:sp>
        <p:nvSpPr>
          <p:cNvPr id="9" name="TextBox 8"/>
          <p:cNvSpPr txBox="1"/>
          <p:nvPr/>
        </p:nvSpPr>
        <p:spPr>
          <a:xfrm rot="10800000" flipV="1">
            <a:off x="640080" y="3901440"/>
            <a:ext cx="3474720" cy="594360"/>
          </a:xfrm>
          <a:prstGeom prst="rect">
            <a:avLst/>
          </a:prstGeom>
          <a:noFill/>
        </p:spPr>
        <p:txBody>
          <a:bodyPr wrap="square" rtlCol="0">
            <a:spAutoFit/>
          </a:bodyPr>
          <a:lstStyle/>
          <a:p>
            <a:pPr algn="ctr"/>
            <a:r>
              <a:rPr lang="en-US" sz="1200" b="1" dirty="0">
                <a:solidFill>
                  <a:srgbClr val="00467F"/>
                </a:solidFill>
              </a:rPr>
              <a:t>Education</a:t>
            </a:r>
          </a:p>
          <a:p>
            <a:r>
              <a:rPr lang="en-US" sz="1200" dirty="0">
                <a:solidFill>
                  <a:srgbClr val="00467F"/>
                </a:solidFill>
              </a:rPr>
              <a:t>Hisakazu Hoshi, MD, FACS, Chair</a:t>
            </a:r>
          </a:p>
          <a:p>
            <a:r>
              <a:rPr lang="en-US" sz="1200" dirty="0">
                <a:solidFill>
                  <a:srgbClr val="00467F"/>
                </a:solidFill>
              </a:rPr>
              <a:t>Laurie Kirstein, MD, FACS, Vice-Chair</a:t>
            </a:r>
          </a:p>
        </p:txBody>
      </p:sp>
      <p:sp>
        <p:nvSpPr>
          <p:cNvPr id="10" name="TextBox 9"/>
          <p:cNvSpPr txBox="1"/>
          <p:nvPr/>
        </p:nvSpPr>
        <p:spPr>
          <a:xfrm>
            <a:off x="640080" y="4511040"/>
            <a:ext cx="3657600" cy="594360"/>
          </a:xfrm>
          <a:prstGeom prst="rect">
            <a:avLst/>
          </a:prstGeom>
          <a:noFill/>
        </p:spPr>
        <p:txBody>
          <a:bodyPr wrap="square" lIns="91440" rtlCol="0">
            <a:spAutoFit/>
          </a:bodyPr>
          <a:lstStyle/>
          <a:p>
            <a:pPr algn="ctr"/>
            <a:r>
              <a:rPr lang="en-US" sz="1200" b="1" dirty="0">
                <a:solidFill>
                  <a:srgbClr val="00467F"/>
                </a:solidFill>
              </a:rPr>
              <a:t>Member Organizations </a:t>
            </a:r>
          </a:p>
          <a:p>
            <a:r>
              <a:rPr lang="sv-SE" sz="1200" dirty="0">
                <a:solidFill>
                  <a:srgbClr val="00467F"/>
                </a:solidFill>
              </a:rPr>
              <a:t>Carma S. Herring, RN, MSN, OCN</a:t>
            </a:r>
            <a:r>
              <a:rPr lang="en-US" sz="1200" dirty="0">
                <a:solidFill>
                  <a:srgbClr val="00467F"/>
                </a:solidFill>
              </a:rPr>
              <a:t>, Chair</a:t>
            </a:r>
          </a:p>
          <a:p>
            <a:r>
              <a:rPr lang="en-US" sz="1200" dirty="0">
                <a:solidFill>
                  <a:srgbClr val="00467F"/>
                </a:solidFill>
              </a:rPr>
              <a:t>Peter T. </a:t>
            </a:r>
            <a:r>
              <a:rPr lang="en-US" sz="1200" dirty="0" err="1">
                <a:solidFill>
                  <a:srgbClr val="00467F"/>
                </a:solidFill>
              </a:rPr>
              <a:t>Hetzler</a:t>
            </a:r>
            <a:r>
              <a:rPr lang="en-US" sz="1200" dirty="0">
                <a:solidFill>
                  <a:srgbClr val="00467F"/>
                </a:solidFill>
              </a:rPr>
              <a:t>, MD, FACS, Vice-Chair</a:t>
            </a:r>
          </a:p>
          <a:p>
            <a:endParaRPr lang="en-US" sz="1200" dirty="0"/>
          </a:p>
        </p:txBody>
      </p:sp>
      <p:sp>
        <p:nvSpPr>
          <p:cNvPr id="11" name="TextBox 10"/>
          <p:cNvSpPr txBox="1"/>
          <p:nvPr/>
        </p:nvSpPr>
        <p:spPr>
          <a:xfrm>
            <a:off x="5029200" y="1600200"/>
            <a:ext cx="2514600" cy="2123658"/>
          </a:xfrm>
          <a:prstGeom prst="rect">
            <a:avLst/>
          </a:prstGeom>
          <a:noFill/>
        </p:spPr>
        <p:txBody>
          <a:bodyPr wrap="square" rtlCol="0">
            <a:spAutoFit/>
          </a:bodyPr>
          <a:lstStyle/>
          <a:p>
            <a:pPr algn="ctr"/>
            <a:r>
              <a:rPr lang="en-US" sz="1200" b="1" dirty="0">
                <a:solidFill>
                  <a:srgbClr val="00467F"/>
                </a:solidFill>
              </a:rPr>
              <a:t>CQIP/NCDB Staff</a:t>
            </a:r>
          </a:p>
          <a:p>
            <a:pPr algn="ctr"/>
            <a:endParaRPr lang="en-US" sz="1200" b="1" dirty="0"/>
          </a:p>
          <a:p>
            <a:r>
              <a:rPr lang="en-US" sz="1200" dirty="0">
                <a:solidFill>
                  <a:srgbClr val="00467F"/>
                </a:solidFill>
              </a:rPr>
              <a:t>Ryan McCabe </a:t>
            </a:r>
            <a:r>
              <a:rPr lang="en-US" sz="1200" dirty="0" err="1">
                <a:solidFill>
                  <a:srgbClr val="00467F"/>
                </a:solidFill>
              </a:rPr>
              <a:t>Ph.D</a:t>
            </a:r>
            <a:endParaRPr lang="en-US" sz="1200" dirty="0">
              <a:solidFill>
                <a:srgbClr val="00467F"/>
              </a:solidFill>
            </a:endParaRPr>
          </a:p>
          <a:p>
            <a:endParaRPr lang="en-US" sz="1200" dirty="0">
              <a:solidFill>
                <a:srgbClr val="00467F"/>
              </a:solidFill>
            </a:endParaRPr>
          </a:p>
          <a:p>
            <a:r>
              <a:rPr lang="en-US" sz="1200" dirty="0">
                <a:solidFill>
                  <a:srgbClr val="00467F"/>
                </a:solidFill>
              </a:rPr>
              <a:t>Amanda Browner, MS</a:t>
            </a:r>
          </a:p>
          <a:p>
            <a:r>
              <a:rPr lang="en-US" sz="1200" dirty="0">
                <a:solidFill>
                  <a:srgbClr val="00467F"/>
                </a:solidFill>
              </a:rPr>
              <a:t>Greer Gay, Ph.D, RN</a:t>
            </a:r>
          </a:p>
          <a:p>
            <a:r>
              <a:rPr lang="en-US" sz="1200" dirty="0">
                <a:solidFill>
                  <a:srgbClr val="00467F"/>
                </a:solidFill>
              </a:rPr>
              <a:t>Natalie Goodwin, MS</a:t>
            </a:r>
          </a:p>
          <a:p>
            <a:r>
              <a:rPr lang="en-US" sz="1200" dirty="0">
                <a:solidFill>
                  <a:srgbClr val="00467F"/>
                </a:solidFill>
              </a:rPr>
              <a:t>Katherine Mallin, </a:t>
            </a:r>
            <a:r>
              <a:rPr lang="en-US" sz="1200" dirty="0" err="1">
                <a:solidFill>
                  <a:srgbClr val="00467F"/>
                </a:solidFill>
              </a:rPr>
              <a:t>Ph.D</a:t>
            </a:r>
            <a:endParaRPr lang="en-US" sz="1200" dirty="0">
              <a:solidFill>
                <a:srgbClr val="00467F"/>
              </a:solidFill>
            </a:endParaRPr>
          </a:p>
          <a:p>
            <a:r>
              <a:rPr lang="en-US" sz="1200" dirty="0">
                <a:solidFill>
                  <a:srgbClr val="00467F"/>
                </a:solidFill>
              </a:rPr>
              <a:t>Bryan Palis, MA</a:t>
            </a:r>
          </a:p>
          <a:p>
            <a:r>
              <a:rPr lang="en-US" sz="1200" dirty="0">
                <a:solidFill>
                  <a:srgbClr val="00467F"/>
                </a:solidFill>
              </a:rPr>
              <a:t>Florin Petrescu, MS</a:t>
            </a:r>
          </a:p>
          <a:p>
            <a:r>
              <a:rPr lang="en-US" sz="1200" dirty="0">
                <a:solidFill>
                  <a:srgbClr val="00467F"/>
                </a:solidFill>
              </a:rPr>
              <a:t>Kenneth Pristas, MSHI, PMP</a:t>
            </a:r>
          </a:p>
        </p:txBody>
      </p:sp>
      <p:sp>
        <p:nvSpPr>
          <p:cNvPr id="13" name="TextBox 12"/>
          <p:cNvSpPr txBox="1"/>
          <p:nvPr/>
        </p:nvSpPr>
        <p:spPr>
          <a:xfrm rot="10800000" flipV="1">
            <a:off x="5029200" y="3997791"/>
            <a:ext cx="2286000" cy="1015663"/>
          </a:xfrm>
          <a:prstGeom prst="rect">
            <a:avLst/>
          </a:prstGeom>
          <a:noFill/>
        </p:spPr>
        <p:txBody>
          <a:bodyPr wrap="square" rtlCol="0">
            <a:spAutoFit/>
          </a:bodyPr>
          <a:lstStyle/>
          <a:p>
            <a:pPr algn="ctr"/>
            <a:r>
              <a:rPr lang="en-US" sz="1200" b="1" dirty="0">
                <a:solidFill>
                  <a:srgbClr val="00467F"/>
                </a:solidFill>
              </a:rPr>
              <a:t>Further Assistance</a:t>
            </a:r>
          </a:p>
          <a:p>
            <a:r>
              <a:rPr lang="en-US" sz="1200" dirty="0">
                <a:solidFill>
                  <a:srgbClr val="00467F"/>
                </a:solidFill>
              </a:rPr>
              <a:t>Kenneth Pristas, MSHI, PMP </a:t>
            </a:r>
          </a:p>
          <a:p>
            <a:r>
              <a:rPr lang="en-US" sz="1200" dirty="0">
                <a:solidFill>
                  <a:srgbClr val="00467F"/>
                </a:solidFill>
              </a:rPr>
              <a:t>IT Manager, NCDB </a:t>
            </a:r>
          </a:p>
          <a:p>
            <a:r>
              <a:rPr lang="en-US" sz="1200" dirty="0">
                <a:solidFill>
                  <a:srgbClr val="00467F"/>
                </a:solidFill>
              </a:rPr>
              <a:t>Phone: 312-202-5451</a:t>
            </a:r>
          </a:p>
          <a:p>
            <a:r>
              <a:rPr lang="en-US" sz="1200" dirty="0">
                <a:solidFill>
                  <a:srgbClr val="00467F"/>
                </a:solidFill>
              </a:rPr>
              <a:t>Email:  kpristas@facs.org</a:t>
            </a:r>
          </a:p>
        </p:txBody>
      </p:sp>
      <p:sp>
        <p:nvSpPr>
          <p:cNvPr id="4" name="TextBox 3"/>
          <p:cNvSpPr txBox="1"/>
          <p:nvPr/>
        </p:nvSpPr>
        <p:spPr>
          <a:xfrm rot="10800000" flipV="1">
            <a:off x="640080" y="2057400"/>
            <a:ext cx="3474720" cy="594360"/>
          </a:xfrm>
          <a:prstGeom prst="rect">
            <a:avLst/>
          </a:prstGeom>
          <a:noFill/>
        </p:spPr>
        <p:txBody>
          <a:bodyPr wrap="square" rtlCol="0">
            <a:spAutoFit/>
          </a:bodyPr>
          <a:lstStyle/>
          <a:p>
            <a:pPr algn="ctr"/>
            <a:r>
              <a:rPr lang="en-US" sz="1200" b="1" dirty="0">
                <a:solidFill>
                  <a:srgbClr val="00467F"/>
                </a:solidFill>
              </a:rPr>
              <a:t>Accreditation </a:t>
            </a:r>
          </a:p>
          <a:p>
            <a:r>
              <a:rPr lang="en-US" sz="1200" dirty="0">
                <a:solidFill>
                  <a:srgbClr val="00467F"/>
                </a:solidFill>
              </a:rPr>
              <a:t>Danny M. </a:t>
            </a:r>
            <a:r>
              <a:rPr lang="en-US" sz="1200" dirty="0" err="1">
                <a:solidFill>
                  <a:srgbClr val="00467F"/>
                </a:solidFill>
              </a:rPr>
              <a:t>Takanishi</a:t>
            </a:r>
            <a:r>
              <a:rPr lang="en-US" sz="1200" dirty="0">
                <a:solidFill>
                  <a:srgbClr val="00467F"/>
                </a:solidFill>
              </a:rPr>
              <a:t>, Jr., MD, FACS, Chair</a:t>
            </a:r>
          </a:p>
          <a:p>
            <a:r>
              <a:rPr lang="en-US" sz="1200" dirty="0">
                <a:solidFill>
                  <a:srgbClr val="00467F"/>
                </a:solidFill>
              </a:rPr>
              <a:t>Bruce </a:t>
            </a:r>
            <a:r>
              <a:rPr lang="en-US" sz="1200" dirty="0" err="1">
                <a:solidFill>
                  <a:srgbClr val="00467F"/>
                </a:solidFill>
              </a:rPr>
              <a:t>Averbook</a:t>
            </a:r>
            <a:r>
              <a:rPr lang="en-US" sz="1200" dirty="0">
                <a:solidFill>
                  <a:srgbClr val="00467F"/>
                </a:solidFill>
              </a:rPr>
              <a:t>, MD, FACS, Vice-Chair</a:t>
            </a:r>
          </a:p>
        </p:txBody>
      </p:sp>
      <p:sp>
        <p:nvSpPr>
          <p:cNvPr id="14" name="TextBox 13"/>
          <p:cNvSpPr txBox="1"/>
          <p:nvPr/>
        </p:nvSpPr>
        <p:spPr>
          <a:xfrm>
            <a:off x="5029200" y="5181600"/>
            <a:ext cx="1691640" cy="461665"/>
          </a:xfrm>
          <a:prstGeom prst="rect">
            <a:avLst/>
          </a:prstGeom>
          <a:noFill/>
        </p:spPr>
        <p:txBody>
          <a:bodyPr wrap="square" rtlCol="0">
            <a:spAutoFit/>
          </a:bodyPr>
          <a:lstStyle/>
          <a:p>
            <a:pPr algn="ctr"/>
            <a:r>
              <a:rPr lang="en-US" sz="1200" b="1" dirty="0">
                <a:solidFill>
                  <a:srgbClr val="00467F"/>
                </a:solidFill>
              </a:rPr>
              <a:t>CQIP Email</a:t>
            </a:r>
          </a:p>
          <a:p>
            <a:r>
              <a:rPr lang="en-US" sz="1200" dirty="0">
                <a:solidFill>
                  <a:srgbClr val="00467F"/>
                </a:solidFill>
              </a:rPr>
              <a:t>ncdbcqip@facs.org</a:t>
            </a:r>
          </a:p>
        </p:txBody>
      </p:sp>
      <p:sp>
        <p:nvSpPr>
          <p:cNvPr id="2" name="TextBox 1"/>
          <p:cNvSpPr txBox="1"/>
          <p:nvPr/>
        </p:nvSpPr>
        <p:spPr>
          <a:xfrm>
            <a:off x="640080" y="1600200"/>
            <a:ext cx="3657600" cy="461665"/>
          </a:xfrm>
          <a:prstGeom prst="rect">
            <a:avLst/>
          </a:prstGeom>
          <a:noFill/>
        </p:spPr>
        <p:txBody>
          <a:bodyPr wrap="square" rtlCol="0">
            <a:spAutoFit/>
          </a:bodyPr>
          <a:lstStyle/>
          <a:p>
            <a:pPr algn="ctr"/>
            <a:r>
              <a:rPr lang="en-US" sz="1200" b="1" dirty="0">
                <a:solidFill>
                  <a:srgbClr val="00467F"/>
                </a:solidFill>
              </a:rPr>
              <a:t>Commission on Cancer </a:t>
            </a:r>
          </a:p>
          <a:p>
            <a:pPr algn="ctr"/>
            <a:r>
              <a:rPr lang="en-US" sz="1200" b="1" dirty="0">
                <a:solidFill>
                  <a:srgbClr val="00467F"/>
                </a:solidFill>
              </a:rPr>
              <a:t>Committee Leadership</a:t>
            </a:r>
          </a:p>
        </p:txBody>
      </p:sp>
      <p:sp>
        <p:nvSpPr>
          <p:cNvPr id="16" name="Rectangle 15"/>
          <p:cNvSpPr/>
          <p:nvPr/>
        </p:nvSpPr>
        <p:spPr>
          <a:xfrm>
            <a:off x="640080" y="2682240"/>
            <a:ext cx="3505200" cy="594360"/>
          </a:xfrm>
          <a:prstGeom prst="rect">
            <a:avLst/>
          </a:prstGeom>
        </p:spPr>
        <p:txBody>
          <a:bodyPr wrap="square">
            <a:spAutoFit/>
          </a:bodyPr>
          <a:lstStyle/>
          <a:p>
            <a:pPr algn="ctr"/>
            <a:r>
              <a:rPr lang="en-US" sz="1200" b="1" dirty="0">
                <a:solidFill>
                  <a:srgbClr val="00467F"/>
                </a:solidFill>
              </a:rPr>
              <a:t>Advocacy  </a:t>
            </a:r>
            <a:r>
              <a:rPr lang="en-US" sz="1200" b="1" dirty="0"/>
              <a:t>    </a:t>
            </a:r>
          </a:p>
          <a:p>
            <a:r>
              <a:rPr lang="en-US" sz="1200" dirty="0">
                <a:solidFill>
                  <a:srgbClr val="00467F"/>
                </a:solidFill>
              </a:rPr>
              <a:t>Alan G. Thorson, MD, FACS, Chair</a:t>
            </a:r>
          </a:p>
          <a:p>
            <a:r>
              <a:rPr lang="en-US" sz="1200" dirty="0">
                <a:solidFill>
                  <a:srgbClr val="00467F"/>
                </a:solidFill>
              </a:rPr>
              <a:t>Michael S. </a:t>
            </a:r>
            <a:r>
              <a:rPr lang="en-US" sz="1200" dirty="0" err="1">
                <a:solidFill>
                  <a:srgbClr val="00467F"/>
                </a:solidFill>
              </a:rPr>
              <a:t>Bouton</a:t>
            </a:r>
            <a:r>
              <a:rPr lang="en-US" sz="1200" dirty="0">
                <a:solidFill>
                  <a:srgbClr val="00467F"/>
                </a:solidFill>
              </a:rPr>
              <a:t>, MD, MA, FACS, Vice-Chair</a:t>
            </a:r>
          </a:p>
        </p:txBody>
      </p:sp>
      <p:sp>
        <p:nvSpPr>
          <p:cNvPr id="15" name="TextBox 14"/>
          <p:cNvSpPr txBox="1"/>
          <p:nvPr/>
        </p:nvSpPr>
        <p:spPr>
          <a:xfrm rot="10800000" flipV="1">
            <a:off x="640080" y="5105399"/>
            <a:ext cx="3505200" cy="457200"/>
          </a:xfrm>
          <a:prstGeom prst="rect">
            <a:avLst/>
          </a:prstGeom>
          <a:noFill/>
        </p:spPr>
        <p:txBody>
          <a:bodyPr wrap="square" rtlCol="0">
            <a:spAutoFit/>
          </a:bodyPr>
          <a:lstStyle/>
          <a:p>
            <a:pPr algn="ctr"/>
            <a:r>
              <a:rPr lang="en-US" sz="1200" b="1" dirty="0">
                <a:solidFill>
                  <a:srgbClr val="00467F"/>
                </a:solidFill>
              </a:rPr>
              <a:t>Nominating Committee</a:t>
            </a:r>
          </a:p>
          <a:p>
            <a:r>
              <a:rPr lang="en-US" sz="1200" dirty="0">
                <a:solidFill>
                  <a:srgbClr val="00467F"/>
                </a:solidFill>
              </a:rPr>
              <a:t>Daniel P. McKellar, MD, FACS</a:t>
            </a:r>
            <a:r>
              <a:rPr lang="en-US" sz="1200" b="1" dirty="0">
                <a:solidFill>
                  <a:srgbClr val="00467F"/>
                </a:solidFill>
              </a:rPr>
              <a:t>, Chair</a:t>
            </a:r>
            <a:endParaRPr lang="en-US" sz="1200" dirty="0">
              <a:solidFill>
                <a:srgbClr val="00467F"/>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clrChange>
              <a:clrFrom>
                <a:srgbClr val="000000">
                  <a:alpha val="0"/>
                </a:srgbClr>
              </a:clrFrom>
              <a:clrTo>
                <a:srgbClr val="000000">
                  <a:alpha val="0"/>
                </a:srgbClr>
              </a:clrTo>
            </a:clrChange>
            <a:extLst>
              <a:ext uri="{28A0092B-C50C-407E-A947-70E740481C1C}">
                <a14:useLocalDpi xmlns="" xmlns:a14="http://schemas.microsoft.com/office/drawing/2010/main" val="0"/>
              </a:ext>
            </a:extLst>
          </a:blip>
          <a:stretch>
            <a:fillRect/>
          </a:stretch>
        </p:blipFill>
        <p:spPr>
          <a:xfrm>
            <a:off x="1289888" y="1752600"/>
            <a:ext cx="6564224" cy="2194560"/>
          </a:xfrm>
          <a:prstGeom prst="rect">
            <a:avLst/>
          </a:prstGeom>
        </p:spPr>
      </p:pic>
      <p:sp>
        <p:nvSpPr>
          <p:cNvPr id="6" name="TextBox 5"/>
          <p:cNvSpPr txBox="1"/>
          <p:nvPr/>
        </p:nvSpPr>
        <p:spPr>
          <a:xfrm>
            <a:off x="762000" y="4343400"/>
            <a:ext cx="7543800" cy="2123658"/>
          </a:xfrm>
          <a:prstGeom prst="rect">
            <a:avLst/>
          </a:prstGeom>
          <a:noFill/>
        </p:spPr>
        <p:txBody>
          <a:bodyPr wrap="square" rtlCol="0">
            <a:spAutoFit/>
          </a:bodyPr>
          <a:lstStyle/>
          <a:p>
            <a:pPr algn="ctr"/>
            <a:r>
              <a:rPr lang="en-US" sz="2000" b="1" dirty="0">
                <a:solidFill>
                  <a:srgbClr val="003399"/>
                </a:solidFill>
              </a:rPr>
              <a:t>Commission on Cancer</a:t>
            </a:r>
          </a:p>
          <a:p>
            <a:pPr algn="ctr"/>
            <a:r>
              <a:rPr lang="en-US" b="1" dirty="0">
                <a:solidFill>
                  <a:srgbClr val="003399"/>
                </a:solidFill>
              </a:rPr>
              <a:t>www.facs.org/quality-programs/cancer/coc  </a:t>
            </a:r>
          </a:p>
          <a:p>
            <a:pPr algn="ctr"/>
            <a:r>
              <a:rPr lang="en-US" b="1" dirty="0">
                <a:solidFill>
                  <a:srgbClr val="003399"/>
                </a:solidFill>
              </a:rPr>
              <a:t>312-202-5085</a:t>
            </a:r>
          </a:p>
          <a:p>
            <a:pPr algn="ctr"/>
            <a:endParaRPr lang="en-US" dirty="0"/>
          </a:p>
          <a:p>
            <a:pPr algn="ctr"/>
            <a:r>
              <a:rPr lang="en-US" sz="2000" b="1" dirty="0">
                <a:solidFill>
                  <a:srgbClr val="003399"/>
                </a:solidFill>
              </a:rPr>
              <a:t>CQIP</a:t>
            </a:r>
          </a:p>
          <a:p>
            <a:pPr algn="ctr"/>
            <a:r>
              <a:rPr lang="en-US" b="1" dirty="0">
                <a:solidFill>
                  <a:srgbClr val="003399"/>
                </a:solidFill>
              </a:rPr>
              <a:t>www.facs.org/quality-programs/cancer/ncdb/qualitytools/cqip</a:t>
            </a:r>
          </a:p>
          <a:p>
            <a:pPr algn="ctr"/>
            <a:endParaRPr lang="en-US" b="1" dirty="0">
              <a:solidFill>
                <a:srgbClr val="003399"/>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228600" y="137160"/>
            <a:ext cx="8686800" cy="685800"/>
          </a:xfrm>
          <a:prstGeom prst="rect">
            <a:avLst/>
          </a:prstGeom>
        </p:spPr>
        <p:txBody>
          <a:bodyPr anchor="ctr" anchorCtr="0">
            <a:normAutofit/>
          </a:bodyPr>
          <a:lstStyle>
            <a:lvl1pPr>
              <a:lnSpc>
                <a:spcPct val="80000"/>
              </a:lnSpc>
              <a:defRPr sz="2400" b="0">
                <a:solidFill>
                  <a:srgbClr val="00467F"/>
                </a:solidFill>
                <a:latin typeface="Cambria" panose="02040503050406030204" pitchFamily="18" charset="0"/>
              </a:defRPr>
            </a:lvl1pPr>
          </a:lstStyle>
          <a:p>
            <a:r>
              <a:rPr lang="en-US"/>
              <a:t>Cancer Program Total Case Volume, 2011 - 2015 My Facility</a:t>
            </a:r>
          </a:p>
        </p:txBody>
      </p:sp>
      <p:pic>
        <p:nvPicPr>
          <p:cNvPr id="10" name="Picture 9"/>
          <p:cNvPicPr>
            <a:picLocks noChangeAspect="1"/>
          </p:cNvPicPr>
          <p:nvPr/>
        </p:nvPicPr>
        <p:blipFill>
          <a:blip r:embed="rId2" cstate="print"/>
          <a:stretch>
            <a:fillRect/>
          </a:stretch>
        </p:blipFill>
        <p:spPr>
          <a:xfrm>
            <a:off x="25400" y="914400"/>
            <a:ext cx="9093200" cy="51816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228600" y="137160"/>
            <a:ext cx="8686800" cy="685800"/>
          </a:xfrm>
          <a:prstGeom prst="rect">
            <a:avLst/>
          </a:prstGeom>
        </p:spPr>
        <p:txBody>
          <a:bodyPr anchor="ctr" anchorCtr="0">
            <a:normAutofit/>
          </a:bodyPr>
          <a:lstStyle>
            <a:lvl1pPr>
              <a:lnSpc>
                <a:spcPct val="80000"/>
              </a:lnSpc>
              <a:defRPr sz="2400" b="0">
                <a:solidFill>
                  <a:srgbClr val="00467F"/>
                </a:solidFill>
                <a:latin typeface="Cambria" panose="02040503050406030204" pitchFamily="18" charset="0"/>
              </a:defRPr>
            </a:lvl1pPr>
          </a:lstStyle>
          <a:p>
            <a:r>
              <a:rPr lang="en-US"/>
              <a:t>Total In/Out Migration, 2011 - 2015 - My Facility</a:t>
            </a:r>
          </a:p>
        </p:txBody>
      </p:sp>
      <p:pic>
        <p:nvPicPr>
          <p:cNvPr id="10" name="Picture 9"/>
          <p:cNvPicPr>
            <a:picLocks noChangeAspect="1"/>
          </p:cNvPicPr>
          <p:nvPr/>
        </p:nvPicPr>
        <p:blipFill>
          <a:blip r:embed="rId2" cstate="print"/>
          <a:stretch>
            <a:fillRect/>
          </a:stretch>
        </p:blipFill>
        <p:spPr>
          <a:xfrm>
            <a:off x="25400" y="914400"/>
            <a:ext cx="9093200" cy="51816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62000"/>
            <a:ext cx="8229600" cy="5257800"/>
          </a:xfrm>
        </p:spPr>
        <p:txBody>
          <a:bodyPr/>
          <a:lstStyle/>
          <a:p>
            <a:pPr marL="0" indent="0">
              <a:buNone/>
            </a:pPr>
            <a:r>
              <a:rPr lang="en-US" sz="2400" dirty="0">
                <a:solidFill>
                  <a:srgbClr val="00467F"/>
                </a:solidFill>
              </a:rPr>
              <a:t>Accountability Measure  </a:t>
            </a:r>
          </a:p>
          <a:p>
            <a:pPr marL="284163" indent="-284163">
              <a:buFont typeface="Arial" panose="020B0604020202020204" pitchFamily="34" charset="0"/>
              <a:buChar char="•"/>
            </a:pPr>
            <a:r>
              <a:rPr lang="en-US" sz="2400" dirty="0">
                <a:solidFill>
                  <a:srgbClr val="00467F"/>
                </a:solidFill>
              </a:rPr>
              <a:t>Considered the current standard of care based on clinical trial evidence Commission on Cancer Standard 4.4. </a:t>
            </a:r>
          </a:p>
          <a:p>
            <a:pPr marL="0" indent="0">
              <a:buNone/>
            </a:pPr>
            <a:endParaRPr lang="en-US" sz="2400" dirty="0">
              <a:solidFill>
                <a:srgbClr val="00467F"/>
              </a:solidFill>
            </a:endParaRPr>
          </a:p>
          <a:p>
            <a:pPr marL="0" indent="0">
              <a:buNone/>
            </a:pPr>
            <a:r>
              <a:rPr lang="en-US" sz="2400" dirty="0">
                <a:solidFill>
                  <a:srgbClr val="00467F"/>
                </a:solidFill>
              </a:rPr>
              <a:t>Quality Improvement Measure (QI) </a:t>
            </a:r>
          </a:p>
          <a:p>
            <a:pPr marL="284163" indent="-284163">
              <a:buFont typeface="Arial" panose="020B0604020202020204" pitchFamily="34" charset="0"/>
              <a:buChar char="•"/>
            </a:pPr>
            <a:r>
              <a:rPr lang="en-US" sz="2400" dirty="0">
                <a:solidFill>
                  <a:srgbClr val="00467F"/>
                </a:solidFill>
              </a:rPr>
              <a:t>Demonstrates good practice based on consensus.  Usually not based on clinical trial evidence. Commission on Cancer Standard 4.5 addresses compliance with quality improvement. </a:t>
            </a:r>
          </a:p>
          <a:p>
            <a:pPr marL="0" indent="0">
              <a:buNone/>
            </a:pPr>
            <a:endParaRPr lang="en-US" sz="2400" dirty="0">
              <a:solidFill>
                <a:srgbClr val="00467F"/>
              </a:solidFill>
            </a:endParaRPr>
          </a:p>
          <a:p>
            <a:pPr marL="0" indent="0">
              <a:buNone/>
            </a:pPr>
            <a:r>
              <a:rPr lang="en-US" sz="2400" dirty="0">
                <a:solidFill>
                  <a:srgbClr val="00467F"/>
                </a:solidFill>
              </a:rPr>
              <a:t>Surveillance Measure</a:t>
            </a:r>
          </a:p>
          <a:p>
            <a:pPr marL="284163" indent="-284163">
              <a:buFont typeface="Arial" panose="020B0604020202020204" pitchFamily="34" charset="0"/>
              <a:buChar char="•"/>
            </a:pPr>
            <a:r>
              <a:rPr lang="en-US" sz="2400" dirty="0">
                <a:solidFill>
                  <a:srgbClr val="00467F"/>
                </a:solidFill>
              </a:rPr>
              <a:t>Used at the community, regional, and/or national level to monitor patterns and trends of care in order to guide policymaking and resource allocation.	</a:t>
            </a:r>
          </a:p>
          <a:p>
            <a:pPr marL="284163" indent="-284163">
              <a:buFont typeface="Arial" panose="020B0604020202020204" pitchFamily="34" charset="0"/>
              <a:buChar char="•"/>
            </a:pPr>
            <a:endParaRPr lang="en-US" dirty="0"/>
          </a:p>
          <a:p>
            <a:pPr marL="284163" indent="-284163">
              <a:buFont typeface="Arial" panose="020B0604020202020204" pitchFamily="34" charset="0"/>
              <a:buChar char="•"/>
            </a:pPr>
            <a:endParaRPr lang="en-US" dirty="0"/>
          </a:p>
          <a:p>
            <a:pPr marL="284163" indent="-284163">
              <a:buFont typeface="Arial" panose="020B0604020202020204" pitchFamily="34" charset="0"/>
              <a:buChar char="•"/>
            </a:pPr>
            <a:endParaRPr lang="en-US" dirty="0"/>
          </a:p>
        </p:txBody>
      </p:sp>
      <p:sp>
        <p:nvSpPr>
          <p:cNvPr id="3" name="Title 2"/>
          <p:cNvSpPr>
            <a:spLocks noGrp="1"/>
          </p:cNvSpPr>
          <p:nvPr>
            <p:ph type="title"/>
          </p:nvPr>
        </p:nvSpPr>
        <p:spPr>
          <a:xfrm>
            <a:off x="228600" y="137160"/>
            <a:ext cx="8686800" cy="685800"/>
          </a:xfrm>
        </p:spPr>
        <p:txBody>
          <a:bodyPr/>
          <a:lstStyle/>
          <a:p>
            <a:r>
              <a:rPr lang="en-US" sz="2600" dirty="0"/>
              <a:t>Quality Measure Reports</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137160"/>
            <a:ext cx="8686800" cy="685800"/>
          </a:xfrm>
        </p:spPr>
        <p:txBody>
          <a:bodyPr>
            <a:normAutofit/>
          </a:bodyPr>
          <a:lstStyle/>
          <a:p>
            <a:r>
              <a:rPr lang="en-US" sz="2800" dirty="0"/>
              <a:t>Quality Measure Reports – Breast </a:t>
            </a:r>
          </a:p>
        </p:txBody>
      </p:sp>
      <p:sp>
        <p:nvSpPr>
          <p:cNvPr id="6" name="Rectangle 5"/>
          <p:cNvSpPr/>
          <p:nvPr/>
        </p:nvSpPr>
        <p:spPr>
          <a:xfrm>
            <a:off x="304800" y="838200"/>
            <a:ext cx="8458200" cy="5262979"/>
          </a:xfrm>
          <a:prstGeom prst="rect">
            <a:avLst/>
          </a:prstGeom>
        </p:spPr>
        <p:txBody>
          <a:bodyPr wrap="square">
            <a:spAutoFit/>
          </a:bodyPr>
          <a:lstStyle/>
          <a:p>
            <a:pPr marL="284163" lvl="0" indent="-284163">
              <a:buFont typeface="Arial" panose="020B0604020202020204" pitchFamily="34" charset="0"/>
              <a:buChar char="•"/>
            </a:pPr>
            <a:r>
              <a:rPr lang="en-US" sz="2400" b="1" dirty="0">
                <a:solidFill>
                  <a:srgbClr val="00467F"/>
                </a:solidFill>
              </a:rPr>
              <a:t>BCSRT: </a:t>
            </a:r>
            <a:r>
              <a:rPr lang="en-US" sz="2400" dirty="0">
                <a:solidFill>
                  <a:srgbClr val="00467F"/>
                </a:solidFill>
              </a:rPr>
              <a:t>Breast radiation after breast conserving surgery  (NQF 0219 – Accountability)</a:t>
            </a:r>
          </a:p>
          <a:p>
            <a:pPr marL="285750" lvl="0" indent="-285750">
              <a:buFont typeface="Arial" panose="020B0604020202020204" pitchFamily="34" charset="0"/>
              <a:buChar char="•"/>
            </a:pPr>
            <a:r>
              <a:rPr lang="en-US" sz="2400" b="1" dirty="0">
                <a:solidFill>
                  <a:srgbClr val="00467F"/>
                </a:solidFill>
              </a:rPr>
              <a:t>MAC: </a:t>
            </a:r>
            <a:r>
              <a:rPr lang="en-US" sz="2400" dirty="0">
                <a:solidFill>
                  <a:srgbClr val="00467F"/>
                </a:solidFill>
              </a:rPr>
              <a:t>Combination chemotherapy for hormone receptor negative breast cancer (NQF 0559 – Accountability)</a:t>
            </a:r>
          </a:p>
          <a:p>
            <a:pPr marL="285750" lvl="0" indent="-285750">
              <a:buFont typeface="Arial" panose="020B0604020202020204" pitchFamily="34" charset="0"/>
              <a:buChar char="•"/>
            </a:pPr>
            <a:r>
              <a:rPr lang="en-US" sz="2400" b="1" dirty="0">
                <a:solidFill>
                  <a:srgbClr val="00467F"/>
                </a:solidFill>
              </a:rPr>
              <a:t>HT: </a:t>
            </a:r>
            <a:r>
              <a:rPr lang="en-US" sz="2400" dirty="0">
                <a:solidFill>
                  <a:srgbClr val="00467F"/>
                </a:solidFill>
              </a:rPr>
              <a:t>Adjuvant hormonal therapy for hormone receptor positive breast cancer (NQF 0220 – Accountability)</a:t>
            </a:r>
          </a:p>
          <a:p>
            <a:pPr marL="285750" lvl="0" indent="-285750">
              <a:buFont typeface="Arial" panose="020B0604020202020204" pitchFamily="34" charset="0"/>
              <a:buChar char="•"/>
            </a:pPr>
            <a:r>
              <a:rPr lang="en-US" sz="2400" b="1" dirty="0">
                <a:solidFill>
                  <a:srgbClr val="00467F"/>
                </a:solidFill>
              </a:rPr>
              <a:t>BCS: </a:t>
            </a:r>
            <a:r>
              <a:rPr lang="en-US" sz="2400" dirty="0">
                <a:solidFill>
                  <a:srgbClr val="00467F"/>
                </a:solidFill>
              </a:rPr>
              <a:t>Breast conserving surgery rate (Surveillance)</a:t>
            </a:r>
          </a:p>
          <a:p>
            <a:pPr marL="285750" lvl="0" indent="-285750">
              <a:buFont typeface="Arial" panose="020B0604020202020204" pitchFamily="34" charset="0"/>
              <a:buChar char="•"/>
            </a:pPr>
            <a:r>
              <a:rPr lang="en-US" sz="2400" b="1" dirty="0">
                <a:solidFill>
                  <a:srgbClr val="00467F"/>
                </a:solidFill>
              </a:rPr>
              <a:t>MASRT: </a:t>
            </a:r>
            <a:r>
              <a:rPr lang="en-US" sz="2400" dirty="0">
                <a:solidFill>
                  <a:srgbClr val="00467F"/>
                </a:solidFill>
              </a:rPr>
              <a:t>Radiation therapy recommended or administered following mastectomy within 1 year of diagnosis for women with 4 or more positive regional lymph nodes (Accountability)  </a:t>
            </a:r>
          </a:p>
          <a:p>
            <a:pPr marL="285750" lvl="0" indent="-285750">
              <a:buFont typeface="Arial" panose="020B0604020202020204" pitchFamily="34" charset="0"/>
              <a:buChar char="•"/>
            </a:pPr>
            <a:r>
              <a:rPr lang="en-US" sz="2400" b="1" dirty="0">
                <a:solidFill>
                  <a:srgbClr val="00467F"/>
                </a:solidFill>
              </a:rPr>
              <a:t>nBx: </a:t>
            </a:r>
            <a:r>
              <a:rPr lang="en-US" sz="2400" dirty="0">
                <a:solidFill>
                  <a:srgbClr val="00467F"/>
                </a:solidFill>
              </a:rPr>
              <a:t>Image or palpation-guided needle biopsy (core or FNA) is performed for the diagnosis of breast cancer (Quality Improvement)</a:t>
            </a:r>
          </a:p>
          <a:p>
            <a:pPr lvl="0"/>
            <a:r>
              <a:rPr lang="en-US" sz="2400" b="1" dirty="0">
                <a:solidFill>
                  <a:srgbClr val="00467F"/>
                </a:solidFill>
              </a:rPr>
              <a:t>NQF = </a:t>
            </a:r>
            <a:r>
              <a:rPr lang="en-US" sz="2400" dirty="0">
                <a:solidFill>
                  <a:srgbClr val="00467F"/>
                </a:solidFill>
              </a:rPr>
              <a:t>National Quality Forum Endorsed Measure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228600" y="137160"/>
            <a:ext cx="8686800" cy="685800"/>
          </a:xfrm>
          <a:prstGeom prst="rect">
            <a:avLst/>
          </a:prstGeom>
        </p:spPr>
        <p:txBody>
          <a:bodyPr anchor="ctr" anchorCtr="0">
            <a:normAutofit/>
          </a:bodyPr>
          <a:lstStyle>
            <a:lvl1pPr>
              <a:lnSpc>
                <a:spcPct val="80000"/>
              </a:lnSpc>
              <a:defRPr sz="2400" b="0">
                <a:solidFill>
                  <a:srgbClr val="00467F"/>
                </a:solidFill>
                <a:latin typeface="Cambria" panose="02040503050406030204" pitchFamily="18" charset="0"/>
              </a:defRPr>
            </a:lvl1pPr>
          </a:lstStyle>
          <a:p>
            <a:r>
              <a:rPr lang="en-US"/>
              <a:t>BREAST, 2015, BCSRT: Breast radiation after breast conserving surgery  (NQF 0219 - Accountability)</a:t>
            </a:r>
          </a:p>
        </p:txBody>
      </p:sp>
      <p:pic>
        <p:nvPicPr>
          <p:cNvPr id="10" name="Picture 9"/>
          <p:cNvPicPr>
            <a:picLocks noChangeAspect="1"/>
          </p:cNvPicPr>
          <p:nvPr/>
        </p:nvPicPr>
        <p:blipFill>
          <a:blip r:embed="rId2" cstate="print"/>
          <a:stretch>
            <a:fillRect/>
          </a:stretch>
        </p:blipFill>
        <p:spPr>
          <a:xfrm>
            <a:off x="25400" y="914400"/>
            <a:ext cx="9093200" cy="5181600"/>
          </a:xfrm>
          <a:prstGeom prst="rect">
            <a:avLst/>
          </a:prstGeom>
        </p:spPr>
      </p:pic>
      <p:pic>
        <p:nvPicPr>
          <p:cNvPr id="2" name="Picture 1">
            <a:extLst>
              <a:ext uri="{FF2B5EF4-FFF2-40B4-BE49-F238E27FC236}">
                <a16:creationId xmlns="" xmlns:a16="http://schemas.microsoft.com/office/drawing/2014/main" id="{0E195638-29C5-4EEF-B0C8-87EA2352DCA0}"/>
              </a:ext>
            </a:extLst>
          </p:cNvPr>
          <p:cNvPicPr>
            <a:picLocks noChangeAspect="1"/>
          </p:cNvPicPr>
          <p:nvPr/>
        </p:nvPicPr>
        <p:blipFill>
          <a:blip r:embed="rId3" cstate="print"/>
          <a:stretch>
            <a:fillRect/>
          </a:stretch>
        </p:blipFill>
        <p:spPr>
          <a:xfrm>
            <a:off x="914400" y="2362200"/>
            <a:ext cx="1225429" cy="230439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228600" y="137160"/>
            <a:ext cx="8686800" cy="685800"/>
          </a:xfrm>
          <a:prstGeom prst="rect">
            <a:avLst/>
          </a:prstGeom>
        </p:spPr>
        <p:txBody>
          <a:bodyPr anchor="ctr" anchorCtr="0">
            <a:normAutofit/>
          </a:bodyPr>
          <a:lstStyle>
            <a:lvl1pPr>
              <a:lnSpc>
                <a:spcPct val="80000"/>
              </a:lnSpc>
              <a:defRPr sz="2400" b="0">
                <a:solidFill>
                  <a:srgbClr val="00467F"/>
                </a:solidFill>
                <a:latin typeface="Cambria" panose="02040503050406030204" pitchFamily="18" charset="0"/>
              </a:defRPr>
            </a:lvl1pPr>
          </a:lstStyle>
          <a:p>
            <a:r>
              <a:rPr lang="en-US"/>
              <a:t>BREAST, 2015, MAC: Combination chemotherapy for hormone receptor negative breast cancer (NQF 0559 - Accountability)</a:t>
            </a:r>
          </a:p>
        </p:txBody>
      </p:sp>
      <p:pic>
        <p:nvPicPr>
          <p:cNvPr id="10" name="Picture 9"/>
          <p:cNvPicPr>
            <a:picLocks noChangeAspect="1"/>
          </p:cNvPicPr>
          <p:nvPr/>
        </p:nvPicPr>
        <p:blipFill>
          <a:blip r:embed="rId2" cstate="print"/>
          <a:stretch>
            <a:fillRect/>
          </a:stretch>
        </p:blipFill>
        <p:spPr>
          <a:xfrm>
            <a:off x="25400" y="914400"/>
            <a:ext cx="9093200" cy="5181600"/>
          </a:xfrm>
          <a:prstGeom prst="rect">
            <a:avLst/>
          </a:prstGeom>
        </p:spPr>
      </p:pic>
      <p:pic>
        <p:nvPicPr>
          <p:cNvPr id="2" name="Picture 1">
            <a:extLst>
              <a:ext uri="{FF2B5EF4-FFF2-40B4-BE49-F238E27FC236}">
                <a16:creationId xmlns="" xmlns:a16="http://schemas.microsoft.com/office/drawing/2014/main" id="{1FA4C832-430F-4A58-B14E-FDCA7D1F2E25}"/>
              </a:ext>
            </a:extLst>
          </p:cNvPr>
          <p:cNvPicPr>
            <a:picLocks noChangeAspect="1"/>
          </p:cNvPicPr>
          <p:nvPr/>
        </p:nvPicPr>
        <p:blipFill>
          <a:blip r:embed="rId3" cstate="print"/>
          <a:stretch>
            <a:fillRect/>
          </a:stretch>
        </p:blipFill>
        <p:spPr>
          <a:xfrm>
            <a:off x="4267200" y="1143000"/>
            <a:ext cx="1530229" cy="2877561"/>
          </a:xfrm>
          <a:prstGeom prst="rect">
            <a:avLst/>
          </a:prstGeom>
        </p:spPr>
      </p:pic>
    </p:spTree>
  </p:cSld>
  <p:clrMapOvr>
    <a:masterClrMapping/>
  </p:clrMapOvr>
</p:sld>
</file>

<file path=ppt/theme/theme1.xml><?xml version="1.0" encoding="utf-8"?>
<a:theme xmlns:a="http://schemas.openxmlformats.org/drawingml/2006/main" name="CQIP Theme">
  <a:themeElements>
    <a:clrScheme name="CQIP">
      <a:dk1>
        <a:sysClr val="windowText" lastClr="000000"/>
      </a:dk1>
      <a:lt1>
        <a:sysClr val="window" lastClr="FFFFFF"/>
      </a:lt1>
      <a:dk2>
        <a:srgbClr val="00467F"/>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QIP Fonts">
      <a:majorFont>
        <a:latin typeface="Cambri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QIP Theme">
  <a:themeElements>
    <a:clrScheme name="CQIP">
      <a:dk1>
        <a:sysClr val="windowText" lastClr="000000"/>
      </a:dk1>
      <a:lt1>
        <a:sysClr val="window" lastClr="FFFFFF"/>
      </a:lt1>
      <a:dk2>
        <a:srgbClr val="00467F"/>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QIP Fonts">
      <a:majorFont>
        <a:latin typeface="Cambri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4935</TotalTime>
  <Words>1902</Words>
  <Application>Microsoft Office PowerPoint</Application>
  <PresentationFormat>On-screen Show (4:3)</PresentationFormat>
  <Paragraphs>228</Paragraphs>
  <Slides>33</Slides>
  <Notes>0</Notes>
  <HiddenSlides>0</HiddenSlides>
  <MMClips>0</MMClips>
  <ScaleCrop>false</ScaleCrop>
  <HeadingPairs>
    <vt:vector size="4" baseType="variant">
      <vt:variant>
        <vt:lpstr>Theme</vt:lpstr>
      </vt:variant>
      <vt:variant>
        <vt:i4>2</vt:i4>
      </vt:variant>
      <vt:variant>
        <vt:lpstr>Slide Titles</vt:lpstr>
      </vt:variant>
      <vt:variant>
        <vt:i4>33</vt:i4>
      </vt:variant>
    </vt:vector>
  </HeadingPairs>
  <TitlesOfParts>
    <vt:vector size="35" baseType="lpstr">
      <vt:lpstr>CQIP Theme</vt:lpstr>
      <vt:lpstr>1_CQIP Theme</vt:lpstr>
      <vt:lpstr>Slide 1</vt:lpstr>
      <vt:lpstr>Cancer Quality Improvement Program (CQIP)</vt:lpstr>
      <vt:lpstr>Cancer Program Total Case Volume, 2011 - 2015 My Facility</vt:lpstr>
      <vt:lpstr>Cancer Program Total Case Volume, 2011 - 2015 My Facility</vt:lpstr>
      <vt:lpstr>Total In/Out Migration, 2011 - 2015 - My Facility</vt:lpstr>
      <vt:lpstr>Quality Measure Reports</vt:lpstr>
      <vt:lpstr>Quality Measure Reports – Breast </vt:lpstr>
      <vt:lpstr>BREAST, 2015, BCSRT: Breast radiation after breast conserving surgery  (NQF 0219 - Accountability)</vt:lpstr>
      <vt:lpstr>BREAST, 2015, MAC: Combination chemotherapy for hormone receptor negative breast cancer (NQF 0559 - Accountability)</vt:lpstr>
      <vt:lpstr>BREAST, 2015, HT: Adjuvant hormonal therapy for hormone receptor positive breast cancer (NQF 0220 - Accountability)</vt:lpstr>
      <vt:lpstr>BREAST, 2015, BCS: Breast conserving surgery rate (Surveillance)</vt:lpstr>
      <vt:lpstr>BREAST, 2015, nBx: Image or palpation-guided needle biopsy (core or FNA) is performed for the diagnosis of breast cancer (Quality Improvement)</vt:lpstr>
      <vt:lpstr>Quality Measure Reports - Colon</vt:lpstr>
      <vt:lpstr>COLON, 2015, ACT: Adjuvant chemotherapy for lymph node positive colon cancer  (NQF 0223 - Accountability)</vt:lpstr>
      <vt:lpstr>COLON, 2015, 12RL: At least 12 regional lymph nodes removed and pathologically examined for resected colon cancer (NQF 0225 - Quality Improvement)</vt:lpstr>
      <vt:lpstr>Stage Distribution - Breast Cancer Diagnosed in 2015,                                                My Facility vs. All CoC</vt:lpstr>
      <vt:lpstr>In/Out Migration Breast Cancer, 2013 - 2015 - My Facility</vt:lpstr>
      <vt:lpstr>Distance Traveled - Breast Cancer, 2015 - My Facility</vt:lpstr>
      <vt:lpstr>Days to First Treatment Quartiles Breast Cancer: Cases Diagnosed at My Facility or Elsewhere; Treated at My Facility, 2015</vt:lpstr>
      <vt:lpstr>Stage Distribution - Colon Cancer Diagnosed in 2015,                                              My Facility vs. All CoC</vt:lpstr>
      <vt:lpstr>In/Out Migration Colon Cancer, 2013 - 2015 - My Facility </vt:lpstr>
      <vt:lpstr>Distance Traveled - Colon Cancer, 2015 - My Facility</vt:lpstr>
      <vt:lpstr>Days to First Treatment Quartiles Colon Cancer: Cases Diagnosed at My Facility or Elsewhere; Treated at My Facility, 2015</vt:lpstr>
      <vt:lpstr>Commission on Cancer</vt:lpstr>
      <vt:lpstr>Commission on Cancer: The Value of Accreditation</vt:lpstr>
      <vt:lpstr>Commission on Cancer - Accredited Programs By State</vt:lpstr>
      <vt:lpstr>Commission on Cancer Member Organizations</vt:lpstr>
      <vt:lpstr>Commission on Cancer Member Organizations</vt:lpstr>
      <vt:lpstr>National Cancer Data Base (NCDB)</vt:lpstr>
      <vt:lpstr>American College of Surgeons: 100+ Years of Quality Improvement</vt:lpstr>
      <vt:lpstr>The American College of Surgeons and  The American Cancer Society  </vt:lpstr>
      <vt:lpstr>Acknowledgements</vt:lpstr>
      <vt:lpstr>Slide 33</vt:lpstr>
    </vt:vector>
  </TitlesOfParts>
  <Company>The American College of Surgeons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Test</dc:creator>
  <cp:lastModifiedBy>Terri Flood</cp:lastModifiedBy>
  <cp:revision>81</cp:revision>
  <cp:lastPrinted>2013-09-11T20:02:58Z</cp:lastPrinted>
  <dcterms:created xsi:type="dcterms:W3CDTF">2013-09-10T18:34:56Z</dcterms:created>
  <dcterms:modified xsi:type="dcterms:W3CDTF">2018-12-28T23:47:11Z</dcterms:modified>
</cp:coreProperties>
</file>